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85" r:id="rId4"/>
    <p:sldId id="286" r:id="rId5"/>
    <p:sldId id="287" r:id="rId6"/>
    <p:sldId id="288" r:id="rId7"/>
    <p:sldId id="291" r:id="rId8"/>
    <p:sldId id="289" r:id="rId9"/>
    <p:sldId id="290" r:id="rId10"/>
    <p:sldId id="28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/>
    <p:restoredTop sz="95833"/>
  </p:normalViewPr>
  <p:slideViewPr>
    <p:cSldViewPr snapToGrid="0">
      <p:cViewPr varScale="1">
        <p:scale>
          <a:sx n="101" d="100"/>
          <a:sy n="101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EFB9C-CC61-EC4E-B313-35A860C5DBBC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464B8-76CE-2A40-BFF9-AC06B7EAF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0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Hola,</a:t>
            </a:r>
          </a:p>
          <a:p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Soy María Regueiro, y además de estar en el equipo de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también trabajo de forma habitual con personas que como vosotros estáis emprendiendo o queréis relanzar el proyecto, y trabajo en el área de estrategia de negocio / branding. </a:t>
            </a:r>
          </a:p>
          <a:p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Ayudo a construir marcas que sean “amadas” por sus clientes, generar una conexión que haga que vuestros “futuros clientes” quieran comprar vuestro producto y servicio.</a:t>
            </a:r>
          </a:p>
          <a:p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63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¿A qué llamamos Buyer Persona? Es la humanización de un segmento de vuestro público objetivo.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464B8-76CE-2A40-BFF9-AC06B7EAF9E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21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¿A qué llamamos Buyer Persona? Es la humanización de un segmento de vuestro público objetivo.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464B8-76CE-2A40-BFF9-AC06B7EAF9E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08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¿A qué llamamos Buyer Persona? Es la humanización de un segmento de vuestro público objetivo.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464B8-76CE-2A40-BFF9-AC06B7EAF9E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33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¿A qué llamamos Buyer Persona? Es la humanización de un segmento de vuestro público objetivo.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464B8-76CE-2A40-BFF9-AC06B7EAF9E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31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¿A qué llamamos Buyer Persona? Es la humanización de un segmento de vuestro público objetivo.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464B8-76CE-2A40-BFF9-AC06B7EAF9E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32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81347-444F-C9BB-8CBB-EB72F013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1CCA3F0-8DB7-E2CE-7C2C-43FD93E3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7D8AB0-269A-45BE-F45C-4521C8617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¿A qué llamamos Buyer Persona? Es la humanización de un segmento de vuestro público objetivo. 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B080A1-8CFA-BC42-6476-44A124F93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464B8-76CE-2A40-BFF9-AC06B7EAF9E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45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¿A qué llamamos Buyer Persona? Es la humanización de un segmento de vuestro público objetivo.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464B8-76CE-2A40-BFF9-AC06B7EAF9E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0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¿A qué llamamos Buyer Persona? Es la humanización de un segmento de vuestro público objetivo.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464B8-76CE-2A40-BFF9-AC06B7EAF9E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98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E49B3-2335-9BB9-5650-3B22EF924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E8D8E6-634B-7EF8-E8BC-DB030E006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0FCC2E-E1E1-EA4B-3A1A-E681E6BE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CA9BB-6A89-C757-460A-EC350875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3DF87C-08FA-18DE-3B99-C9DFE31A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52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4A7D1-CECB-615C-1CB3-6A4CE82F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B97146-F72C-63B3-44CC-D6C0B6DB6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C4BF8-112E-ED38-CEB4-3132822D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D9B5D-6AC1-7BB1-A1B7-155EB266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12F27-B941-3767-3FA1-21275489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96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F5CEA6-CE1A-19C2-7401-507A12D1F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18321D-7768-BD04-5E86-C16D7535B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4D5001-3C47-A3FA-4A76-C57C74CB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35941C-0FE8-D632-EDEB-5854F6BB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B882F-8E52-9152-A18C-A1A6E7BB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87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 descr="Un dibujo de un edificio&#10;&#10;Descripción generada automáticamente con confianza baja"/>
          <p:cNvPicPr preferRelativeResize="0"/>
          <p:nvPr userDrawn="1"/>
        </p:nvPicPr>
        <p:blipFill rotWithShape="1">
          <a:blip r:embed="rId2">
            <a:alphaModFix/>
          </a:blip>
          <a:srcRect t="32508" b="10268"/>
          <a:stretch/>
        </p:blipFill>
        <p:spPr>
          <a:xfrm>
            <a:off x="0" y="1371601"/>
            <a:ext cx="12192000" cy="46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/>
          <p:nvPr userDrawn="1"/>
        </p:nvSpPr>
        <p:spPr>
          <a:xfrm>
            <a:off x="0" y="1370222"/>
            <a:ext cx="12192000" cy="4653104"/>
          </a:xfrm>
          <a:prstGeom prst="rect">
            <a:avLst/>
          </a:prstGeom>
          <a:solidFill>
            <a:srgbClr val="F2F2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0" descr="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57851"/>
            <a:ext cx="2316348" cy="364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2436320" y="2130554"/>
            <a:ext cx="731935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0" name="Google Shape;20;p10" descr="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57851"/>
            <a:ext cx="2316348" cy="36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0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0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/>
          <p:cNvPicPr preferRelativeResize="0"/>
          <p:nvPr/>
        </p:nvPicPr>
        <p:blipFill rotWithShape="1">
          <a:blip r:embed="rId5">
            <a:alphaModFix/>
          </a:blip>
          <a:srcRect l="20298" r="54492" b="-2357"/>
          <a:stretch/>
        </p:blipFill>
        <p:spPr>
          <a:xfrm>
            <a:off x="5186370" y="6191401"/>
            <a:ext cx="1819258" cy="413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906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A8C25-B918-48E2-A0A7-CA5368EE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0E56CC-8F00-6DD1-CCD4-369E60363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F18E3-EDBE-5557-9FFC-AE92D70F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7C8BE-61F4-4EC0-3851-BDDE266A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AF3AAC-77B2-E555-F490-AE6D83E2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8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8778E-FF1E-9689-1C0E-0C4E44F1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1CD264-FD43-0117-8382-C7B297A7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91242-E390-CEFF-FED3-1EAAB790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636F6-04E1-A25B-DD30-5EA4DAF6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4FE25-A3CE-85BC-3438-11C154BF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94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E281A-27AC-A836-06A8-4E75AA98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FE19B-BB1E-561E-EDB4-AF6CE87DE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4F4D1C-9A22-BEB9-7339-2A618A7E5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E555DB-E1C3-424B-8DFF-D7C8431A0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03D49-4E39-38A7-DCBA-F0638C87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AA1009-C00B-45AC-0D54-6C61CFBC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16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77483-3929-8514-5874-8B339737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6146DF-3462-80DD-88E7-8E6CAE805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A9CD86-67B0-527E-8A9F-3F4E5DE91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DE1D41-CB5E-67F1-02C3-6AC45AE6E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645F4A-D5E8-4982-267D-2327C0CC0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6719A3-9023-4FC7-6341-DF271DD3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684D50-F6AD-13B9-D73E-46FC6E18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2311E1-4793-FF7D-48AD-F49BED92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59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998D8-E329-7B11-96BC-6190B73C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7032D-A15D-5237-21E7-7ED12D98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14388D-AF10-E355-FA65-584801CC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B847B8-B028-E4F7-B77D-7A387567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09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619AAA-575F-C99B-77C5-C0926B20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D12F4D-B713-5425-4AA7-F46EA309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BD433A-DB87-BFB4-4026-04FADA97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05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68C50-CAA7-28E5-5A62-3F460D13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E27AEB-AF9C-63BA-33B7-53463E341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D68BEE-BD9F-9D8B-A8E8-0851AD4C8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F3B4B2-6118-3E19-81B0-A3F77B1B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88839A-9D4B-2425-DAF3-820FEBBF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2BBBA4-D7B5-61BF-D2B5-35CB9288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82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FF8E9-B7A4-D0A7-36BF-A373068A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2FFF10-877C-FD60-535F-65496D86F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5626CF-4428-3A5C-BC9F-C050FA8E7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7799E0-FD5C-F21C-64C3-DCC24965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38D18F-1032-FB9C-93CC-EB1D2C5D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CCB265-27A3-34A5-66C6-745B8119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05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8AEF98-130F-D193-A09A-8A7E9F31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E4D421-37BE-2DE7-0C00-DF22099FA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00DE5-83F9-4EB5-48B2-406A416F4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10-1657-E94D-8849-89037C0B027A}" type="datetimeFigureOut">
              <a:rPr lang="es-ES" smtClean="0"/>
              <a:t>08/10/2024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59B5E7-D67F-A992-88CF-D56479DD0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8AAAD0-EDDB-1576-A790-F9317A632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F8A9-2380-6C4E-94DA-93F9F2EC7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0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662" y="2785029"/>
            <a:ext cx="6552673" cy="50873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1249279" y="3595030"/>
            <a:ext cx="10026742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0" i="0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Entregables reto 2 – Focus Group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8"/>
    </mc:Choice>
    <mc:Fallback xmlns="">
      <p:transition spd="slow" advTm="72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662" y="2785029"/>
            <a:ext cx="6552673" cy="50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50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B2EAE63-2EB0-51FD-981D-FAB7C85890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A4DE80E-780C-FCDD-4C68-7B3C8DB58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8136678-1C88-8AD3-6105-D6B4D8AE9353}"/>
              </a:ext>
            </a:extLst>
          </p:cNvPr>
          <p:cNvSpPr/>
          <p:nvPr/>
        </p:nvSpPr>
        <p:spPr>
          <a:xfrm>
            <a:off x="581025" y="1335872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2400" b="1" i="0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Plantilla - Buyer persona 1</a:t>
            </a:r>
            <a:endParaRPr sz="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CAF850-35D0-08DA-E26A-99F0E4C24223}"/>
              </a:ext>
            </a:extLst>
          </p:cNvPr>
          <p:cNvCxnSpPr>
            <a:cxnSpLocks/>
          </p:cNvCxnSpPr>
          <p:nvPr/>
        </p:nvCxnSpPr>
        <p:spPr>
          <a:xfrm>
            <a:off x="581025" y="1714500"/>
            <a:ext cx="10477500" cy="0"/>
          </a:xfrm>
          <a:prstGeom prst="line">
            <a:avLst/>
          </a:prstGeom>
          <a:ln>
            <a:solidFill>
              <a:srgbClr val="09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8A3358C3-E744-5257-C180-9C19C423F0BC}"/>
              </a:ext>
            </a:extLst>
          </p:cNvPr>
          <p:cNvSpPr/>
          <p:nvPr/>
        </p:nvSpPr>
        <p:spPr>
          <a:xfrm>
            <a:off x="673768" y="1333461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EA2E21-B669-2BF1-6D7F-061BEB7D0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75" y="6458091"/>
            <a:ext cx="1762451" cy="3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0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B2EAE63-2EB0-51FD-981D-FAB7C85890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A4DE80E-780C-FCDD-4C68-7B3C8DB58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8136678-1C88-8AD3-6105-D6B4D8AE9353}"/>
              </a:ext>
            </a:extLst>
          </p:cNvPr>
          <p:cNvSpPr/>
          <p:nvPr/>
        </p:nvSpPr>
        <p:spPr>
          <a:xfrm>
            <a:off x="581025" y="1335872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2400" b="1" i="0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Plantilla - Buyer persona 2</a:t>
            </a:r>
            <a:endParaRPr sz="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CAF850-35D0-08DA-E26A-99F0E4C24223}"/>
              </a:ext>
            </a:extLst>
          </p:cNvPr>
          <p:cNvCxnSpPr>
            <a:cxnSpLocks/>
          </p:cNvCxnSpPr>
          <p:nvPr/>
        </p:nvCxnSpPr>
        <p:spPr>
          <a:xfrm>
            <a:off x="581025" y="1714500"/>
            <a:ext cx="10477500" cy="0"/>
          </a:xfrm>
          <a:prstGeom prst="line">
            <a:avLst/>
          </a:prstGeom>
          <a:ln>
            <a:solidFill>
              <a:srgbClr val="09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1ADA1BC9-E8CE-DB8E-3FD4-0FEB573FD198}"/>
              </a:ext>
            </a:extLst>
          </p:cNvPr>
          <p:cNvSpPr/>
          <p:nvPr/>
        </p:nvSpPr>
        <p:spPr>
          <a:xfrm>
            <a:off x="673768" y="1333461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FE9B53-CB22-4FDA-8BFC-5F2A1BCC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75" y="6458091"/>
            <a:ext cx="1762451" cy="3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B2EAE63-2EB0-51FD-981D-FAB7C85890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A4DE80E-780C-FCDD-4C68-7B3C8DB58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8136678-1C88-8AD3-6105-D6B4D8AE9353}"/>
              </a:ext>
            </a:extLst>
          </p:cNvPr>
          <p:cNvSpPr/>
          <p:nvPr/>
        </p:nvSpPr>
        <p:spPr>
          <a:xfrm>
            <a:off x="581025" y="1335872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5400"/>
            </a:pPr>
            <a:r>
              <a:rPr lang="es-ES" sz="24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Preguntas y respuestas Focus Group</a:t>
            </a:r>
            <a:endParaRPr sz="2400" b="1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CAF850-35D0-08DA-E26A-99F0E4C24223}"/>
              </a:ext>
            </a:extLst>
          </p:cNvPr>
          <p:cNvCxnSpPr>
            <a:cxnSpLocks/>
          </p:cNvCxnSpPr>
          <p:nvPr/>
        </p:nvCxnSpPr>
        <p:spPr>
          <a:xfrm>
            <a:off x="581025" y="1714500"/>
            <a:ext cx="10477500" cy="0"/>
          </a:xfrm>
          <a:prstGeom prst="line">
            <a:avLst/>
          </a:prstGeom>
          <a:ln>
            <a:solidFill>
              <a:srgbClr val="09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903CE58F-7229-4E8D-986D-740BC576B2D8}"/>
              </a:ext>
            </a:extLst>
          </p:cNvPr>
          <p:cNvSpPr/>
          <p:nvPr/>
        </p:nvSpPr>
        <p:spPr>
          <a:xfrm>
            <a:off x="673768" y="1333461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58CE35-F404-210A-8301-4F44381F1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75" y="6458091"/>
            <a:ext cx="1762451" cy="3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B2EAE63-2EB0-51FD-981D-FAB7C85890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A4DE80E-780C-FCDD-4C68-7B3C8DB58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8136678-1C88-8AD3-6105-D6B4D8AE9353}"/>
              </a:ext>
            </a:extLst>
          </p:cNvPr>
          <p:cNvSpPr/>
          <p:nvPr/>
        </p:nvSpPr>
        <p:spPr>
          <a:xfrm>
            <a:off x="581025" y="1335872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5400"/>
            </a:pPr>
            <a:r>
              <a:rPr lang="es-ES" sz="24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Preguntas y respuestas Focus Group</a:t>
            </a:r>
            <a:endParaRPr sz="2400" b="1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CAF850-35D0-08DA-E26A-99F0E4C24223}"/>
              </a:ext>
            </a:extLst>
          </p:cNvPr>
          <p:cNvCxnSpPr>
            <a:cxnSpLocks/>
          </p:cNvCxnSpPr>
          <p:nvPr/>
        </p:nvCxnSpPr>
        <p:spPr>
          <a:xfrm>
            <a:off x="581025" y="1714500"/>
            <a:ext cx="10477500" cy="0"/>
          </a:xfrm>
          <a:prstGeom prst="line">
            <a:avLst/>
          </a:prstGeom>
          <a:ln>
            <a:solidFill>
              <a:srgbClr val="09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596ABD4E-D8C6-1324-D000-6C662E71EB05}"/>
              </a:ext>
            </a:extLst>
          </p:cNvPr>
          <p:cNvSpPr/>
          <p:nvPr/>
        </p:nvSpPr>
        <p:spPr>
          <a:xfrm>
            <a:off x="673768" y="1333461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656E81-CC3C-979E-C288-A0AEEDC4E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75" y="6458091"/>
            <a:ext cx="1762451" cy="3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B2EAE63-2EB0-51FD-981D-FAB7C85890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A4DE80E-780C-FCDD-4C68-7B3C8DB58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8136678-1C88-8AD3-6105-D6B4D8AE9353}"/>
              </a:ext>
            </a:extLst>
          </p:cNvPr>
          <p:cNvSpPr/>
          <p:nvPr/>
        </p:nvSpPr>
        <p:spPr>
          <a:xfrm>
            <a:off x="581025" y="1335872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5400"/>
            </a:pPr>
            <a:r>
              <a:rPr lang="es-ES" sz="24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Conclusiones Focus Group</a:t>
            </a:r>
            <a:endParaRPr sz="2400" b="1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CAF850-35D0-08DA-E26A-99F0E4C24223}"/>
              </a:ext>
            </a:extLst>
          </p:cNvPr>
          <p:cNvCxnSpPr>
            <a:cxnSpLocks/>
          </p:cNvCxnSpPr>
          <p:nvPr/>
        </p:nvCxnSpPr>
        <p:spPr>
          <a:xfrm>
            <a:off x="581025" y="1714500"/>
            <a:ext cx="10477500" cy="0"/>
          </a:xfrm>
          <a:prstGeom prst="line">
            <a:avLst/>
          </a:prstGeom>
          <a:ln>
            <a:solidFill>
              <a:srgbClr val="09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DCD8DEE2-5074-ECF4-5EAE-208742A42821}"/>
              </a:ext>
            </a:extLst>
          </p:cNvPr>
          <p:cNvSpPr/>
          <p:nvPr/>
        </p:nvSpPr>
        <p:spPr>
          <a:xfrm>
            <a:off x="673768" y="1333461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7CC1BE-3DDD-410A-C881-9358F0564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75" y="6458091"/>
            <a:ext cx="1762451" cy="3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613A-2A37-2EBB-0DB9-EA6BD742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BB03E3F-61B2-D453-CCEE-303F7765D7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A2B2FCF-9464-E7E1-AFFD-7BFD9EB554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2B79142D-13BE-25B0-ADAF-9A131C066010}"/>
              </a:ext>
            </a:extLst>
          </p:cNvPr>
          <p:cNvSpPr/>
          <p:nvPr/>
        </p:nvSpPr>
        <p:spPr>
          <a:xfrm>
            <a:off x="581025" y="1335872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5400"/>
            </a:pPr>
            <a:r>
              <a:rPr lang="es-ES" sz="24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Plan de acción</a:t>
            </a:r>
            <a:endParaRPr sz="2400" b="1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8E46A31-190D-AEF2-7E7C-D43C9990356B}"/>
              </a:ext>
            </a:extLst>
          </p:cNvPr>
          <p:cNvCxnSpPr>
            <a:cxnSpLocks/>
          </p:cNvCxnSpPr>
          <p:nvPr/>
        </p:nvCxnSpPr>
        <p:spPr>
          <a:xfrm>
            <a:off x="581025" y="1714500"/>
            <a:ext cx="10477500" cy="0"/>
          </a:xfrm>
          <a:prstGeom prst="line">
            <a:avLst/>
          </a:prstGeom>
          <a:ln>
            <a:solidFill>
              <a:srgbClr val="09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407C4C96-682D-6A91-9FCF-585CC94B5822}"/>
              </a:ext>
            </a:extLst>
          </p:cNvPr>
          <p:cNvSpPr/>
          <p:nvPr/>
        </p:nvSpPr>
        <p:spPr>
          <a:xfrm>
            <a:off x="673768" y="1333461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150066-2727-5D8C-B6E2-762045FE5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75" y="6458091"/>
            <a:ext cx="1762451" cy="3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B2EAE63-2EB0-51FD-981D-FAB7C85890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A4DE80E-780C-FCDD-4C68-7B3C8DB58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8136678-1C88-8AD3-6105-D6B4D8AE9353}"/>
              </a:ext>
            </a:extLst>
          </p:cNvPr>
          <p:cNvSpPr/>
          <p:nvPr/>
        </p:nvSpPr>
        <p:spPr>
          <a:xfrm>
            <a:off x="581025" y="1335872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5400"/>
            </a:pPr>
            <a:r>
              <a:rPr lang="es-ES" sz="24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Fotografías de la celebración del Focus Group</a:t>
            </a:r>
            <a:endParaRPr sz="2400" b="1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CAF850-35D0-08DA-E26A-99F0E4C24223}"/>
              </a:ext>
            </a:extLst>
          </p:cNvPr>
          <p:cNvCxnSpPr>
            <a:cxnSpLocks/>
          </p:cNvCxnSpPr>
          <p:nvPr/>
        </p:nvCxnSpPr>
        <p:spPr>
          <a:xfrm>
            <a:off x="581025" y="1714500"/>
            <a:ext cx="10477500" cy="0"/>
          </a:xfrm>
          <a:prstGeom prst="line">
            <a:avLst/>
          </a:prstGeom>
          <a:ln>
            <a:solidFill>
              <a:srgbClr val="09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27ED7320-4351-7067-190A-5DB3C2A7101B}"/>
              </a:ext>
            </a:extLst>
          </p:cNvPr>
          <p:cNvSpPr/>
          <p:nvPr/>
        </p:nvSpPr>
        <p:spPr>
          <a:xfrm>
            <a:off x="673768" y="1333461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BF9199-07FB-E8FE-108E-288B40868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75" y="6458091"/>
            <a:ext cx="1762451" cy="3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EB2EAE63-2EB0-51FD-981D-FAB7C85890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;p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A4DE80E-780C-FCDD-4C68-7B3C8DB58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D8136678-1C88-8AD3-6105-D6B4D8AE9353}"/>
              </a:ext>
            </a:extLst>
          </p:cNvPr>
          <p:cNvSpPr/>
          <p:nvPr/>
        </p:nvSpPr>
        <p:spPr>
          <a:xfrm>
            <a:off x="581025" y="1335872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5400"/>
            </a:pPr>
            <a:r>
              <a:rPr lang="es-ES" sz="24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Fotografías de la celebración del Focus Group</a:t>
            </a:r>
            <a:endParaRPr sz="2400" b="1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CAF850-35D0-08DA-E26A-99F0E4C24223}"/>
              </a:ext>
            </a:extLst>
          </p:cNvPr>
          <p:cNvCxnSpPr>
            <a:cxnSpLocks/>
          </p:cNvCxnSpPr>
          <p:nvPr/>
        </p:nvCxnSpPr>
        <p:spPr>
          <a:xfrm>
            <a:off x="581025" y="1714500"/>
            <a:ext cx="10477500" cy="0"/>
          </a:xfrm>
          <a:prstGeom prst="line">
            <a:avLst/>
          </a:prstGeom>
          <a:ln>
            <a:solidFill>
              <a:srgbClr val="09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68F7C7F8-700E-BB57-E562-CBA3A6ADF70F}"/>
              </a:ext>
            </a:extLst>
          </p:cNvPr>
          <p:cNvSpPr/>
          <p:nvPr/>
        </p:nvSpPr>
        <p:spPr>
          <a:xfrm>
            <a:off x="673768" y="1333461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922EA6-F9AA-E5DE-20DE-EA92D97C8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75" y="6458091"/>
            <a:ext cx="1762451" cy="3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40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292</Words>
  <Application>Microsoft Office PowerPoint</Application>
  <PresentationFormat>Panorámica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Cascadia Code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Regueiro</dc:creator>
  <cp:lastModifiedBy>Carlos Ramos</cp:lastModifiedBy>
  <cp:revision>5</cp:revision>
  <dcterms:created xsi:type="dcterms:W3CDTF">2024-01-04T10:41:18Z</dcterms:created>
  <dcterms:modified xsi:type="dcterms:W3CDTF">2024-10-08T07:24:07Z</dcterms:modified>
</cp:coreProperties>
</file>