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12192000" cy="6858000"/>
  <p:notesSz cx="6858000" cy="9144000"/>
  <p:embeddedFontLst>
    <p:embeddedFont>
      <p:font typeface="Cascadia Code" panose="020B0609020000020004" pitchFamily="49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WGCaMbHLWD2nU2CL1enLTIL0i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40" name="Google Shape;34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d43b56cf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3d43b56cf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3d43b56cf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>
          <a:extLst>
            <a:ext uri="{FF2B5EF4-FFF2-40B4-BE49-F238E27FC236}">
              <a16:creationId xmlns:a16="http://schemas.microsoft.com/office/drawing/2014/main" id="{EDEDA51A-B8BD-FED5-A997-16D5D6118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d43b56cf6_1_0:notes">
            <a:extLst>
              <a:ext uri="{FF2B5EF4-FFF2-40B4-BE49-F238E27FC236}">
                <a16:creationId xmlns:a16="http://schemas.microsoft.com/office/drawing/2014/main" id="{4E633366-18DD-3128-E2CA-2D0821D8BF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3d43b56cf6_1_0:notes">
            <a:extLst>
              <a:ext uri="{FF2B5EF4-FFF2-40B4-BE49-F238E27FC236}">
                <a16:creationId xmlns:a16="http://schemas.microsoft.com/office/drawing/2014/main" id="{5CEA15CE-BC4D-42E4-BF77-194A997CF9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3d43b56cf6_1_0:notes">
            <a:extLst>
              <a:ext uri="{FF2B5EF4-FFF2-40B4-BE49-F238E27FC236}">
                <a16:creationId xmlns:a16="http://schemas.microsoft.com/office/drawing/2014/main" id="{6C08345C-409A-D71F-095D-D308FF10E9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72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3d43b56cf6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33d43b56cf6_1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3d43b56cf6_1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d43b56cf6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g33d43b56cf6_1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33d43b56cf6_1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7" descr="Un dibujo de un edificio&#10;&#10;Descripción generada automáticamente con confianza baja"/>
          <p:cNvPicPr preferRelativeResize="0"/>
          <p:nvPr/>
        </p:nvPicPr>
        <p:blipFill rotWithShape="1">
          <a:blip r:embed="rId2">
            <a:alphaModFix/>
          </a:blip>
          <a:srcRect t="32508" b="10268"/>
          <a:stretch/>
        </p:blipFill>
        <p:spPr>
          <a:xfrm>
            <a:off x="0" y="1371601"/>
            <a:ext cx="12192000" cy="465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7"/>
          <p:cNvSpPr/>
          <p:nvPr/>
        </p:nvSpPr>
        <p:spPr>
          <a:xfrm>
            <a:off x="0" y="1370222"/>
            <a:ext cx="12192000" cy="4653104"/>
          </a:xfrm>
          <a:prstGeom prst="rect">
            <a:avLst/>
          </a:prstGeom>
          <a:solidFill>
            <a:srgbClr val="F2F2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7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7851"/>
            <a:ext cx="2316348" cy="364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 txBox="1">
            <a:spLocks noGrp="1"/>
          </p:cNvSpPr>
          <p:nvPr>
            <p:ph type="title"/>
          </p:nvPr>
        </p:nvSpPr>
        <p:spPr>
          <a:xfrm>
            <a:off x="2436320" y="2130554"/>
            <a:ext cx="73193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27" descr="Text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57851"/>
            <a:ext cx="2316348" cy="36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7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r="61658" b="70130"/>
          <a:stretch/>
        </p:blipFill>
        <p:spPr>
          <a:xfrm>
            <a:off x="0" y="76200"/>
            <a:ext cx="2876550" cy="91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7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60508" b="70130"/>
          <a:stretch/>
        </p:blipFill>
        <p:spPr>
          <a:xfrm>
            <a:off x="9210675" y="71836"/>
            <a:ext cx="2981325" cy="92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7"/>
          <p:cNvPicPr preferRelativeResize="0"/>
          <p:nvPr/>
        </p:nvPicPr>
        <p:blipFill rotWithShape="1">
          <a:blip r:embed="rId5">
            <a:alphaModFix/>
          </a:blip>
          <a:srcRect l="20298" r="54492" b="-2357"/>
          <a:stretch/>
        </p:blipFill>
        <p:spPr>
          <a:xfrm>
            <a:off x="5186370" y="6191401"/>
            <a:ext cx="1819258" cy="4138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87E5241-A78D-9552-F00B-6E077CD0C72E}"/>
              </a:ext>
            </a:extLst>
          </p:cNvPr>
          <p:cNvSpPr/>
          <p:nvPr userDrawn="1"/>
        </p:nvSpPr>
        <p:spPr>
          <a:xfrm>
            <a:off x="4983669" y="6315574"/>
            <a:ext cx="654942" cy="21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Colabora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513" y="2808154"/>
            <a:ext cx="5956975" cy="46248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1249279" y="3595030"/>
            <a:ext cx="10026742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Estrategia y posicionamiento: Focus Group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662" y="2785029"/>
            <a:ext cx="6552673" cy="50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43b56cf6_1_0"/>
          <p:cNvSpPr/>
          <p:nvPr/>
        </p:nvSpPr>
        <p:spPr>
          <a:xfrm>
            <a:off x="597925" y="460219"/>
            <a:ext cx="97806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Plantilla - </a:t>
            </a:r>
            <a:r>
              <a:rPr lang="es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 objetivo</a:t>
            </a:r>
            <a:r>
              <a:rPr lang="es-E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33d43b56cf6_1_0"/>
          <p:cNvCxnSpPr/>
          <p:nvPr/>
        </p:nvCxnSpPr>
        <p:spPr>
          <a:xfrm>
            <a:off x="597925" y="838847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g33d43b56cf6_1_0"/>
          <p:cNvSpPr/>
          <p:nvPr/>
        </p:nvSpPr>
        <p:spPr>
          <a:xfrm>
            <a:off x="690668" y="457808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1</a:t>
            </a:r>
            <a:endParaRPr/>
          </a:p>
        </p:txBody>
      </p:sp>
      <p:grpSp>
        <p:nvGrpSpPr>
          <p:cNvPr id="167" name="Google Shape;167;g33d43b56cf6_1_0"/>
          <p:cNvGrpSpPr/>
          <p:nvPr/>
        </p:nvGrpSpPr>
        <p:grpSpPr>
          <a:xfrm>
            <a:off x="597925" y="1102543"/>
            <a:ext cx="2096424" cy="3140790"/>
            <a:chOff x="0" y="-28575"/>
            <a:chExt cx="1038399" cy="1596011"/>
          </a:xfrm>
        </p:grpSpPr>
        <p:sp>
          <p:nvSpPr>
            <p:cNvPr id="168" name="Google Shape;168;g33d43b56cf6_1_0"/>
            <p:cNvSpPr/>
            <p:nvPr/>
          </p:nvSpPr>
          <p:spPr>
            <a:xfrm>
              <a:off x="0" y="0"/>
              <a:ext cx="1038399" cy="1567436"/>
            </a:xfrm>
            <a:custGeom>
              <a:avLst/>
              <a:gdLst/>
              <a:ahLst/>
              <a:cxnLst/>
              <a:rect l="l" t="t" r="r" b="b"/>
              <a:pathLst>
                <a:path w="1038399" h="1567436" extrusionOk="0">
                  <a:moveTo>
                    <a:pt x="50801" y="0"/>
                  </a:moveTo>
                  <a:lnTo>
                    <a:pt x="987598" y="0"/>
                  </a:lnTo>
                  <a:cubicBezTo>
                    <a:pt x="1015654" y="0"/>
                    <a:pt x="1038399" y="22744"/>
                    <a:pt x="1038399" y="50801"/>
                  </a:cubicBezTo>
                  <a:lnTo>
                    <a:pt x="1038399" y="1516635"/>
                  </a:lnTo>
                  <a:cubicBezTo>
                    <a:pt x="1038399" y="1544692"/>
                    <a:pt x="1015654" y="1567436"/>
                    <a:pt x="987598" y="1567436"/>
                  </a:cubicBezTo>
                  <a:lnTo>
                    <a:pt x="50801" y="1567436"/>
                  </a:lnTo>
                  <a:cubicBezTo>
                    <a:pt x="22744" y="1567436"/>
                    <a:pt x="0" y="1544692"/>
                    <a:pt x="0" y="1516635"/>
                  </a:cubicBezTo>
                  <a:lnTo>
                    <a:pt x="0" y="50801"/>
                  </a:lnTo>
                  <a:cubicBezTo>
                    <a:pt x="0" y="22744"/>
                    <a:pt x="22744" y="0"/>
                    <a:pt x="508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33d43b56cf6_1_0"/>
            <p:cNvSpPr txBox="1"/>
            <p:nvPr/>
          </p:nvSpPr>
          <p:spPr>
            <a:xfrm>
              <a:off x="0" y="-28575"/>
              <a:ext cx="1038300" cy="15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0" name="Google Shape;170;g33d43b56cf6_1_0"/>
          <p:cNvCxnSpPr/>
          <p:nvPr/>
        </p:nvCxnSpPr>
        <p:spPr>
          <a:xfrm>
            <a:off x="758847" y="2139123"/>
            <a:ext cx="1786500" cy="0"/>
          </a:xfrm>
          <a:prstGeom prst="straightConnector1">
            <a:avLst/>
          </a:prstGeom>
          <a:noFill/>
          <a:ln w="133350" cap="flat" cmpd="sng">
            <a:solidFill>
              <a:srgbClr val="0996D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g33d43b56cf6_1_0"/>
          <p:cNvCxnSpPr/>
          <p:nvPr/>
        </p:nvCxnSpPr>
        <p:spPr>
          <a:xfrm>
            <a:off x="758847" y="2519977"/>
            <a:ext cx="1786500" cy="0"/>
          </a:xfrm>
          <a:prstGeom prst="straightConnector1">
            <a:avLst/>
          </a:prstGeom>
          <a:noFill/>
          <a:ln w="19050" cap="flat" cmpd="sng">
            <a:solidFill>
              <a:srgbClr val="099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g33d43b56cf6_1_0"/>
          <p:cNvSpPr/>
          <p:nvPr/>
        </p:nvSpPr>
        <p:spPr>
          <a:xfrm>
            <a:off x="1166945" y="1228965"/>
            <a:ext cx="952500" cy="93662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9199" b="-1079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g33d43b56cf6_1_0"/>
          <p:cNvCxnSpPr/>
          <p:nvPr/>
        </p:nvCxnSpPr>
        <p:spPr>
          <a:xfrm>
            <a:off x="758847" y="3112638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g33d43b56cf6_1_0"/>
          <p:cNvCxnSpPr/>
          <p:nvPr/>
        </p:nvCxnSpPr>
        <p:spPr>
          <a:xfrm>
            <a:off x="758847" y="3401495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g33d43b56cf6_1_0"/>
          <p:cNvCxnSpPr/>
          <p:nvPr/>
        </p:nvCxnSpPr>
        <p:spPr>
          <a:xfrm>
            <a:off x="758847" y="3694879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g33d43b56cf6_1_0"/>
          <p:cNvCxnSpPr/>
          <p:nvPr/>
        </p:nvCxnSpPr>
        <p:spPr>
          <a:xfrm>
            <a:off x="758847" y="3986458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g33d43b56cf6_1_0"/>
          <p:cNvCxnSpPr/>
          <p:nvPr/>
        </p:nvCxnSpPr>
        <p:spPr>
          <a:xfrm rot="10800000" flipH="1">
            <a:off x="758847" y="2808835"/>
            <a:ext cx="1786500" cy="12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33d43b56cf6_1_0"/>
          <p:cNvSpPr txBox="1"/>
          <p:nvPr/>
        </p:nvSpPr>
        <p:spPr>
          <a:xfrm>
            <a:off x="758847" y="2595429"/>
            <a:ext cx="1786500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endParaRPr dirty="0"/>
          </a:p>
        </p:txBody>
      </p:sp>
      <p:sp>
        <p:nvSpPr>
          <p:cNvPr id="179" name="Google Shape;179;g33d43b56cf6_1_0"/>
          <p:cNvSpPr txBox="1"/>
          <p:nvPr/>
        </p:nvSpPr>
        <p:spPr>
          <a:xfrm>
            <a:off x="758847" y="2260337"/>
            <a:ext cx="17865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93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/>
          </a:p>
        </p:txBody>
      </p:sp>
      <p:sp>
        <p:nvSpPr>
          <p:cNvPr id="180" name="Google Shape;180;g33d43b56cf6_1_0"/>
          <p:cNvSpPr txBox="1"/>
          <p:nvPr/>
        </p:nvSpPr>
        <p:spPr>
          <a:xfrm>
            <a:off x="758846" y="2887306"/>
            <a:ext cx="1786499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 dirty="0"/>
          </a:p>
        </p:txBody>
      </p:sp>
      <p:sp>
        <p:nvSpPr>
          <p:cNvPr id="181" name="Google Shape;181;g33d43b56cf6_1_0"/>
          <p:cNvSpPr txBox="1"/>
          <p:nvPr/>
        </p:nvSpPr>
        <p:spPr>
          <a:xfrm>
            <a:off x="758847" y="3179109"/>
            <a:ext cx="1786498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endParaRPr dirty="0"/>
          </a:p>
        </p:txBody>
      </p:sp>
      <p:sp>
        <p:nvSpPr>
          <p:cNvPr id="182" name="Google Shape;182;g33d43b56cf6_1_0"/>
          <p:cNvSpPr txBox="1"/>
          <p:nvPr/>
        </p:nvSpPr>
        <p:spPr>
          <a:xfrm>
            <a:off x="758853" y="3472492"/>
            <a:ext cx="1786492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 dirty="0"/>
          </a:p>
        </p:txBody>
      </p:sp>
      <p:sp>
        <p:nvSpPr>
          <p:cNvPr id="183" name="Google Shape;183;g33d43b56cf6_1_0"/>
          <p:cNvSpPr txBox="1"/>
          <p:nvPr/>
        </p:nvSpPr>
        <p:spPr>
          <a:xfrm>
            <a:off x="758851" y="3764067"/>
            <a:ext cx="1786493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OCUPACIÓN</a:t>
            </a:r>
            <a:endParaRPr dirty="0"/>
          </a:p>
        </p:txBody>
      </p:sp>
      <p:grpSp>
        <p:nvGrpSpPr>
          <p:cNvPr id="184" name="Google Shape;184;g33d43b56cf6_1_0"/>
          <p:cNvGrpSpPr/>
          <p:nvPr/>
        </p:nvGrpSpPr>
        <p:grpSpPr>
          <a:xfrm>
            <a:off x="2911375" y="1102542"/>
            <a:ext cx="5850386" cy="1386330"/>
            <a:chOff x="0" y="-28575"/>
            <a:chExt cx="2140803" cy="551400"/>
          </a:xfrm>
        </p:grpSpPr>
        <p:sp>
          <p:nvSpPr>
            <p:cNvPr id="185" name="Google Shape;185;g33d43b56cf6_1_0"/>
            <p:cNvSpPr/>
            <p:nvPr/>
          </p:nvSpPr>
          <p:spPr>
            <a:xfrm>
              <a:off x="0" y="0"/>
              <a:ext cx="2140803" cy="522706"/>
            </a:xfrm>
            <a:custGeom>
              <a:avLst/>
              <a:gdLst/>
              <a:ahLst/>
              <a:cxnLst/>
              <a:rect l="l" t="t" r="r" b="b"/>
              <a:pathLst>
                <a:path w="2140803" h="522706" extrusionOk="0">
                  <a:moveTo>
                    <a:pt x="23146" y="0"/>
                  </a:moveTo>
                  <a:lnTo>
                    <a:pt x="2117658" y="0"/>
                  </a:lnTo>
                  <a:cubicBezTo>
                    <a:pt x="2123797" y="0"/>
                    <a:pt x="2129684" y="2439"/>
                    <a:pt x="2134024" y="6779"/>
                  </a:cubicBezTo>
                  <a:cubicBezTo>
                    <a:pt x="2138365" y="11120"/>
                    <a:pt x="2140803" y="17007"/>
                    <a:pt x="2140803" y="23146"/>
                  </a:cubicBezTo>
                  <a:lnTo>
                    <a:pt x="2140803" y="499560"/>
                  </a:lnTo>
                  <a:cubicBezTo>
                    <a:pt x="2140803" y="512343"/>
                    <a:pt x="2130441" y="522706"/>
                    <a:pt x="2117658" y="522706"/>
                  </a:cubicBezTo>
                  <a:lnTo>
                    <a:pt x="23146" y="522706"/>
                  </a:lnTo>
                  <a:cubicBezTo>
                    <a:pt x="17007" y="522706"/>
                    <a:pt x="11120" y="520267"/>
                    <a:pt x="6779" y="515926"/>
                  </a:cubicBezTo>
                  <a:cubicBezTo>
                    <a:pt x="2439" y="511586"/>
                    <a:pt x="0" y="505699"/>
                    <a:pt x="0" y="499560"/>
                  </a:cubicBezTo>
                  <a:lnTo>
                    <a:pt x="0" y="23146"/>
                  </a:lnTo>
                  <a:cubicBezTo>
                    <a:pt x="0" y="10363"/>
                    <a:pt x="10363" y="0"/>
                    <a:pt x="23146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g33d43b56cf6_1_0"/>
            <p:cNvSpPr txBox="1"/>
            <p:nvPr/>
          </p:nvSpPr>
          <p:spPr>
            <a:xfrm>
              <a:off x="0" y="-28575"/>
              <a:ext cx="21408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g33d43b56cf6_1_0"/>
          <p:cNvGrpSpPr/>
          <p:nvPr/>
        </p:nvGrpSpPr>
        <p:grpSpPr>
          <a:xfrm>
            <a:off x="2911375" y="2562090"/>
            <a:ext cx="5850591" cy="1681246"/>
            <a:chOff x="0" y="-28575"/>
            <a:chExt cx="2113500" cy="668700"/>
          </a:xfrm>
        </p:grpSpPr>
        <p:sp>
          <p:nvSpPr>
            <p:cNvPr id="188" name="Google Shape;188;g33d43b56cf6_1_0"/>
            <p:cNvSpPr/>
            <p:nvPr/>
          </p:nvSpPr>
          <p:spPr>
            <a:xfrm>
              <a:off x="0" y="0"/>
              <a:ext cx="2113478" cy="640091"/>
            </a:xfrm>
            <a:custGeom>
              <a:avLst/>
              <a:gdLst/>
              <a:ahLst/>
              <a:cxnLst/>
              <a:rect l="l" t="t" r="r" b="b"/>
              <a:pathLst>
                <a:path w="2113478" h="640091" extrusionOk="0">
                  <a:moveTo>
                    <a:pt x="23445" y="0"/>
                  </a:moveTo>
                  <a:lnTo>
                    <a:pt x="2090033" y="0"/>
                  </a:lnTo>
                  <a:cubicBezTo>
                    <a:pt x="2102981" y="0"/>
                    <a:pt x="2113478" y="10497"/>
                    <a:pt x="2113478" y="23445"/>
                  </a:cubicBezTo>
                  <a:lnTo>
                    <a:pt x="2113478" y="616646"/>
                  </a:lnTo>
                  <a:cubicBezTo>
                    <a:pt x="2113478" y="629594"/>
                    <a:pt x="2102981" y="640091"/>
                    <a:pt x="2090033" y="640091"/>
                  </a:cubicBezTo>
                  <a:lnTo>
                    <a:pt x="23445" y="640091"/>
                  </a:lnTo>
                  <a:cubicBezTo>
                    <a:pt x="10497" y="640091"/>
                    <a:pt x="0" y="629594"/>
                    <a:pt x="0" y="616646"/>
                  </a:cubicBezTo>
                  <a:lnTo>
                    <a:pt x="0" y="23445"/>
                  </a:lnTo>
                  <a:cubicBezTo>
                    <a:pt x="0" y="10497"/>
                    <a:pt x="10497" y="0"/>
                    <a:pt x="234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g33d43b56cf6_1_0"/>
            <p:cNvSpPr txBox="1"/>
            <p:nvPr/>
          </p:nvSpPr>
          <p:spPr>
            <a:xfrm>
              <a:off x="0" y="-28575"/>
              <a:ext cx="21135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33d43b56cf6_1_0"/>
          <p:cNvSpPr txBox="1"/>
          <p:nvPr/>
        </p:nvSpPr>
        <p:spPr>
          <a:xfrm>
            <a:off x="3099501" y="1396998"/>
            <a:ext cx="22884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BIOGRAFÍA</a:t>
            </a:r>
            <a:endParaRPr/>
          </a:p>
        </p:txBody>
      </p:sp>
      <p:sp>
        <p:nvSpPr>
          <p:cNvPr id="191" name="Google Shape;191;g33d43b56cf6_1_0"/>
          <p:cNvSpPr txBox="1"/>
          <p:nvPr/>
        </p:nvSpPr>
        <p:spPr>
          <a:xfrm>
            <a:off x="3099501" y="2826960"/>
            <a:ext cx="35385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OBJETIVOS Y MOTIVACIONES</a:t>
            </a:r>
            <a:endParaRPr/>
          </a:p>
        </p:txBody>
      </p:sp>
      <p:sp>
        <p:nvSpPr>
          <p:cNvPr id="192" name="Google Shape;192;g33d43b56cf6_1_0"/>
          <p:cNvSpPr txBox="1"/>
          <p:nvPr/>
        </p:nvSpPr>
        <p:spPr>
          <a:xfrm>
            <a:off x="3134326" y="1615138"/>
            <a:ext cx="5383500" cy="1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Descripción</a:t>
            </a:r>
            <a:endParaRPr dirty="0"/>
          </a:p>
        </p:txBody>
      </p:sp>
      <p:sp>
        <p:nvSpPr>
          <p:cNvPr id="193" name="Google Shape;193;g33d43b56cf6_1_0"/>
          <p:cNvSpPr txBox="1"/>
          <p:nvPr/>
        </p:nvSpPr>
        <p:spPr>
          <a:xfrm>
            <a:off x="3099501" y="3103470"/>
            <a:ext cx="31911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quiere lograr?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lo motiva en su vida personal o profesional?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retos quiere superar?</a:t>
            </a:r>
            <a:endParaRPr/>
          </a:p>
        </p:txBody>
      </p:sp>
      <p:grpSp>
        <p:nvGrpSpPr>
          <p:cNvPr id="194" name="Google Shape;194;g33d43b56cf6_1_0"/>
          <p:cNvGrpSpPr/>
          <p:nvPr/>
        </p:nvGrpSpPr>
        <p:grpSpPr>
          <a:xfrm>
            <a:off x="601800" y="4278067"/>
            <a:ext cx="2096424" cy="1794751"/>
            <a:chOff x="0" y="-28575"/>
            <a:chExt cx="1038399" cy="948600"/>
          </a:xfrm>
        </p:grpSpPr>
        <p:sp>
          <p:nvSpPr>
            <p:cNvPr id="195" name="Google Shape;195;g33d43b56cf6_1_0"/>
            <p:cNvSpPr/>
            <p:nvPr/>
          </p:nvSpPr>
          <p:spPr>
            <a:xfrm>
              <a:off x="0" y="0"/>
              <a:ext cx="1038399" cy="919931"/>
            </a:xfrm>
            <a:custGeom>
              <a:avLst/>
              <a:gdLst/>
              <a:ahLst/>
              <a:cxnLst/>
              <a:rect l="l" t="t" r="r" b="b"/>
              <a:pathLst>
                <a:path w="1038399" h="919931" extrusionOk="0">
                  <a:moveTo>
                    <a:pt x="50801" y="0"/>
                  </a:moveTo>
                  <a:lnTo>
                    <a:pt x="987598" y="0"/>
                  </a:lnTo>
                  <a:cubicBezTo>
                    <a:pt x="1015654" y="0"/>
                    <a:pt x="1038399" y="22744"/>
                    <a:pt x="1038399" y="50801"/>
                  </a:cubicBezTo>
                  <a:lnTo>
                    <a:pt x="1038399" y="869130"/>
                  </a:lnTo>
                  <a:cubicBezTo>
                    <a:pt x="1038399" y="897187"/>
                    <a:pt x="1015654" y="919931"/>
                    <a:pt x="987598" y="919931"/>
                  </a:cubicBezTo>
                  <a:lnTo>
                    <a:pt x="50801" y="919931"/>
                  </a:lnTo>
                  <a:cubicBezTo>
                    <a:pt x="22744" y="919931"/>
                    <a:pt x="0" y="897187"/>
                    <a:pt x="0" y="869130"/>
                  </a:cubicBezTo>
                  <a:lnTo>
                    <a:pt x="0" y="50801"/>
                  </a:lnTo>
                  <a:cubicBezTo>
                    <a:pt x="0" y="22744"/>
                    <a:pt x="22744" y="0"/>
                    <a:pt x="50801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33d43b56cf6_1_0"/>
            <p:cNvSpPr txBox="1"/>
            <p:nvPr/>
          </p:nvSpPr>
          <p:spPr>
            <a:xfrm>
              <a:off x="0" y="-28575"/>
              <a:ext cx="1038300" cy="9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g33d43b56cf6_1_0"/>
          <p:cNvSpPr txBox="1"/>
          <p:nvPr/>
        </p:nvSpPr>
        <p:spPr>
          <a:xfrm>
            <a:off x="773105" y="4501680"/>
            <a:ext cx="17769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  <a:endParaRPr/>
          </a:p>
        </p:txBody>
      </p:sp>
      <p:sp>
        <p:nvSpPr>
          <p:cNvPr id="198" name="Google Shape;198;g33d43b56cf6_1_0"/>
          <p:cNvSpPr txBox="1"/>
          <p:nvPr/>
        </p:nvSpPr>
        <p:spPr>
          <a:xfrm>
            <a:off x="791025" y="4759442"/>
            <a:ext cx="1696500" cy="19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99" b="0" i="0" u="none" strike="noStrike" cap="none" dirty="0">
                <a:solidFill>
                  <a:srgbClr val="2F3C36"/>
                </a:solidFill>
                <a:latin typeface="Arial"/>
                <a:ea typeface="Arial"/>
                <a:cs typeface="Arial"/>
                <a:sym typeface="Arial"/>
              </a:rPr>
              <a:t>Descripción</a:t>
            </a:r>
            <a:endParaRPr dirty="0"/>
          </a:p>
        </p:txBody>
      </p:sp>
      <p:grpSp>
        <p:nvGrpSpPr>
          <p:cNvPr id="199" name="Google Shape;199;g33d43b56cf6_1_0"/>
          <p:cNvGrpSpPr/>
          <p:nvPr/>
        </p:nvGrpSpPr>
        <p:grpSpPr>
          <a:xfrm>
            <a:off x="2911375" y="4319167"/>
            <a:ext cx="8657530" cy="1794474"/>
            <a:chOff x="0" y="-28575"/>
            <a:chExt cx="2113500" cy="594000"/>
          </a:xfrm>
        </p:grpSpPr>
        <p:sp>
          <p:nvSpPr>
            <p:cNvPr id="200" name="Google Shape;200;g33d43b56cf6_1_0"/>
            <p:cNvSpPr/>
            <p:nvPr/>
          </p:nvSpPr>
          <p:spPr>
            <a:xfrm>
              <a:off x="0" y="0"/>
              <a:ext cx="2113478" cy="511864"/>
            </a:xfrm>
            <a:custGeom>
              <a:avLst/>
              <a:gdLst/>
              <a:ahLst/>
              <a:cxnLst/>
              <a:rect l="l" t="t" r="r" b="b"/>
              <a:pathLst>
                <a:path w="2113478" h="511864" extrusionOk="0">
                  <a:moveTo>
                    <a:pt x="23445" y="0"/>
                  </a:moveTo>
                  <a:lnTo>
                    <a:pt x="2090033" y="0"/>
                  </a:lnTo>
                  <a:cubicBezTo>
                    <a:pt x="2102981" y="0"/>
                    <a:pt x="2113478" y="10497"/>
                    <a:pt x="2113478" y="23445"/>
                  </a:cubicBezTo>
                  <a:lnTo>
                    <a:pt x="2113478" y="488419"/>
                  </a:lnTo>
                  <a:cubicBezTo>
                    <a:pt x="2113478" y="501367"/>
                    <a:pt x="2102981" y="511864"/>
                    <a:pt x="2090033" y="511864"/>
                  </a:cubicBezTo>
                  <a:lnTo>
                    <a:pt x="23445" y="511864"/>
                  </a:lnTo>
                  <a:cubicBezTo>
                    <a:pt x="10497" y="511864"/>
                    <a:pt x="0" y="501367"/>
                    <a:pt x="0" y="488419"/>
                  </a:cubicBezTo>
                  <a:lnTo>
                    <a:pt x="0" y="23445"/>
                  </a:lnTo>
                  <a:cubicBezTo>
                    <a:pt x="0" y="10497"/>
                    <a:pt x="10497" y="0"/>
                    <a:pt x="234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33d43b56cf6_1_0"/>
            <p:cNvSpPr txBox="1"/>
            <p:nvPr/>
          </p:nvSpPr>
          <p:spPr>
            <a:xfrm>
              <a:off x="0" y="-28575"/>
              <a:ext cx="2113500" cy="5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g33d43b56cf6_1_0"/>
          <p:cNvGrpSpPr/>
          <p:nvPr/>
        </p:nvGrpSpPr>
        <p:grpSpPr>
          <a:xfrm>
            <a:off x="8852150" y="2551492"/>
            <a:ext cx="2716655" cy="1691856"/>
            <a:chOff x="0" y="-28575"/>
            <a:chExt cx="1022760" cy="570667"/>
          </a:xfrm>
        </p:grpSpPr>
        <p:sp>
          <p:nvSpPr>
            <p:cNvPr id="203" name="Google Shape;203;g33d43b56cf6_1_0"/>
            <p:cNvSpPr/>
            <p:nvPr/>
          </p:nvSpPr>
          <p:spPr>
            <a:xfrm>
              <a:off x="0" y="0"/>
              <a:ext cx="1022760" cy="542092"/>
            </a:xfrm>
            <a:custGeom>
              <a:avLst/>
              <a:gdLst/>
              <a:ahLst/>
              <a:cxnLst/>
              <a:rect l="l" t="t" r="r" b="b"/>
              <a:pathLst>
                <a:path w="1022760" h="542092" extrusionOk="0">
                  <a:moveTo>
                    <a:pt x="48447" y="0"/>
                  </a:moveTo>
                  <a:lnTo>
                    <a:pt x="974312" y="0"/>
                  </a:lnTo>
                  <a:cubicBezTo>
                    <a:pt x="987161" y="0"/>
                    <a:pt x="999484" y="5104"/>
                    <a:pt x="1008570" y="14190"/>
                  </a:cubicBezTo>
                  <a:cubicBezTo>
                    <a:pt x="1017655" y="23276"/>
                    <a:pt x="1022760" y="35598"/>
                    <a:pt x="1022760" y="48447"/>
                  </a:cubicBezTo>
                  <a:lnTo>
                    <a:pt x="1022760" y="493645"/>
                  </a:lnTo>
                  <a:cubicBezTo>
                    <a:pt x="1022760" y="506494"/>
                    <a:pt x="1017655" y="518817"/>
                    <a:pt x="1008570" y="527902"/>
                  </a:cubicBezTo>
                  <a:cubicBezTo>
                    <a:pt x="999484" y="536988"/>
                    <a:pt x="987161" y="542092"/>
                    <a:pt x="974312" y="542092"/>
                  </a:cubicBezTo>
                  <a:lnTo>
                    <a:pt x="48447" y="542092"/>
                  </a:lnTo>
                  <a:cubicBezTo>
                    <a:pt x="35598" y="542092"/>
                    <a:pt x="23276" y="536988"/>
                    <a:pt x="14190" y="527902"/>
                  </a:cubicBezTo>
                  <a:cubicBezTo>
                    <a:pt x="5104" y="518817"/>
                    <a:pt x="0" y="506494"/>
                    <a:pt x="0" y="493645"/>
                  </a:cubicBezTo>
                  <a:lnTo>
                    <a:pt x="0" y="48447"/>
                  </a:lnTo>
                  <a:cubicBezTo>
                    <a:pt x="0" y="35598"/>
                    <a:pt x="5104" y="23276"/>
                    <a:pt x="14190" y="14190"/>
                  </a:cubicBezTo>
                  <a:cubicBezTo>
                    <a:pt x="23276" y="5104"/>
                    <a:pt x="35598" y="0"/>
                    <a:pt x="48447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33d43b56cf6_1_0"/>
            <p:cNvSpPr txBox="1"/>
            <p:nvPr/>
          </p:nvSpPr>
          <p:spPr>
            <a:xfrm>
              <a:off x="0" y="-28575"/>
              <a:ext cx="10227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g33d43b56cf6_1_0"/>
          <p:cNvGrpSpPr/>
          <p:nvPr/>
        </p:nvGrpSpPr>
        <p:grpSpPr>
          <a:xfrm>
            <a:off x="8850675" y="1102541"/>
            <a:ext cx="2716655" cy="1386335"/>
            <a:chOff x="0" y="-28575"/>
            <a:chExt cx="1022760" cy="559909"/>
          </a:xfrm>
        </p:grpSpPr>
        <p:sp>
          <p:nvSpPr>
            <p:cNvPr id="206" name="Google Shape;206;g33d43b56cf6_1_0"/>
            <p:cNvSpPr/>
            <p:nvPr/>
          </p:nvSpPr>
          <p:spPr>
            <a:xfrm>
              <a:off x="0" y="0"/>
              <a:ext cx="1022760" cy="531334"/>
            </a:xfrm>
            <a:custGeom>
              <a:avLst/>
              <a:gdLst/>
              <a:ahLst/>
              <a:cxnLst/>
              <a:rect l="l" t="t" r="r" b="b"/>
              <a:pathLst>
                <a:path w="1022760" h="531334" extrusionOk="0">
                  <a:moveTo>
                    <a:pt x="48447" y="0"/>
                  </a:moveTo>
                  <a:lnTo>
                    <a:pt x="974312" y="0"/>
                  </a:lnTo>
                  <a:cubicBezTo>
                    <a:pt x="987161" y="0"/>
                    <a:pt x="999484" y="5104"/>
                    <a:pt x="1008570" y="14190"/>
                  </a:cubicBezTo>
                  <a:cubicBezTo>
                    <a:pt x="1017655" y="23276"/>
                    <a:pt x="1022760" y="35598"/>
                    <a:pt x="1022760" y="48447"/>
                  </a:cubicBezTo>
                  <a:lnTo>
                    <a:pt x="1022760" y="482887"/>
                  </a:lnTo>
                  <a:cubicBezTo>
                    <a:pt x="1022760" y="509644"/>
                    <a:pt x="1001069" y="531334"/>
                    <a:pt x="974312" y="531334"/>
                  </a:cubicBezTo>
                  <a:lnTo>
                    <a:pt x="48447" y="531334"/>
                  </a:lnTo>
                  <a:cubicBezTo>
                    <a:pt x="35598" y="531334"/>
                    <a:pt x="23276" y="526230"/>
                    <a:pt x="14190" y="517144"/>
                  </a:cubicBezTo>
                  <a:cubicBezTo>
                    <a:pt x="5104" y="508059"/>
                    <a:pt x="0" y="495736"/>
                    <a:pt x="0" y="482887"/>
                  </a:cubicBezTo>
                  <a:lnTo>
                    <a:pt x="0" y="48447"/>
                  </a:lnTo>
                  <a:cubicBezTo>
                    <a:pt x="0" y="35598"/>
                    <a:pt x="5104" y="23276"/>
                    <a:pt x="14190" y="14190"/>
                  </a:cubicBezTo>
                  <a:cubicBezTo>
                    <a:pt x="23276" y="5104"/>
                    <a:pt x="35598" y="0"/>
                    <a:pt x="48447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g33d43b56cf6_1_0"/>
            <p:cNvSpPr txBox="1"/>
            <p:nvPr/>
          </p:nvSpPr>
          <p:spPr>
            <a:xfrm>
              <a:off x="0" y="-28575"/>
              <a:ext cx="1022700" cy="5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g33d43b56cf6_1_0"/>
          <p:cNvSpPr txBox="1"/>
          <p:nvPr/>
        </p:nvSpPr>
        <p:spPr>
          <a:xfrm>
            <a:off x="3134319" y="4591793"/>
            <a:ext cx="44616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PUNTOS DE DOLOR O FRUSTRAC</a:t>
            </a:r>
            <a:r>
              <a:rPr lang="es-ES" sz="1187" b="1">
                <a:solidFill>
                  <a:srgbClr val="191919"/>
                </a:solidFill>
              </a:rPr>
              <a:t>IONES</a:t>
            </a:r>
            <a:endParaRPr/>
          </a:p>
        </p:txBody>
      </p:sp>
      <p:sp>
        <p:nvSpPr>
          <p:cNvPr id="209" name="Google Shape;209;g33d43b56cf6_1_0"/>
          <p:cNvSpPr txBox="1"/>
          <p:nvPr/>
        </p:nvSpPr>
        <p:spPr>
          <a:xfrm>
            <a:off x="8978994" y="2741207"/>
            <a:ext cx="2196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COMPORTAMIENTO DIGITAL</a:t>
            </a:r>
            <a:endParaRPr/>
          </a:p>
        </p:txBody>
      </p:sp>
      <p:sp>
        <p:nvSpPr>
          <p:cNvPr id="210" name="Google Shape;210;g33d43b56cf6_1_0"/>
          <p:cNvSpPr txBox="1"/>
          <p:nvPr/>
        </p:nvSpPr>
        <p:spPr>
          <a:xfrm>
            <a:off x="9064613" y="1262907"/>
            <a:ext cx="2196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PROCESO DE COMPRA</a:t>
            </a:r>
            <a:endParaRPr/>
          </a:p>
        </p:txBody>
      </p:sp>
      <p:sp>
        <p:nvSpPr>
          <p:cNvPr id="211" name="Google Shape;211;g33d43b56cf6_1_0"/>
          <p:cNvSpPr txBox="1"/>
          <p:nvPr/>
        </p:nvSpPr>
        <p:spPr>
          <a:xfrm>
            <a:off x="8957692" y="3009666"/>
            <a:ext cx="2502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¿Dónde busca información? (Google, redes sociales, foros…)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tipo de contenido consume? (blogs, videos, podcasts…)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dispositivos utiliza con mayor frecuencia?</a:t>
            </a:r>
            <a:endParaRPr/>
          </a:p>
        </p:txBody>
      </p:sp>
      <p:sp>
        <p:nvSpPr>
          <p:cNvPr id="212" name="Google Shape;212;g33d43b56cf6_1_0"/>
          <p:cNvSpPr txBox="1"/>
          <p:nvPr/>
        </p:nvSpPr>
        <p:spPr>
          <a:xfrm>
            <a:off x="9064613" y="1539066"/>
            <a:ext cx="22917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¿Cómo toma decisiones de compra?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¿Quién más influye en esas decisiones?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objeciones puede tener antes de comprar?</a:t>
            </a:r>
            <a:endParaRPr/>
          </a:p>
        </p:txBody>
      </p:sp>
      <p:sp>
        <p:nvSpPr>
          <p:cNvPr id="213" name="Google Shape;213;g33d43b56cf6_1_0"/>
          <p:cNvSpPr txBox="1"/>
          <p:nvPr/>
        </p:nvSpPr>
        <p:spPr>
          <a:xfrm>
            <a:off x="3134319" y="4872903"/>
            <a:ext cx="3224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problemas o frustraciones tiene?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obstáculos enfrenta que tu producto o servicio puede resolver?</a:t>
            </a:r>
            <a:endParaRPr/>
          </a:p>
        </p:txBody>
      </p:sp>
      <p:pic>
        <p:nvPicPr>
          <p:cNvPr id="214" name="Google Shape;214;g33d43b56cf6_1_0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3d43b56cf6_1_0" title="Etiqueta Tierra de Oportunidades_CaixaBank_Acción Social_RGB.png"/>
          <p:cNvPicPr preferRelativeResize="0"/>
          <p:nvPr/>
        </p:nvPicPr>
        <p:blipFill rotWithShape="1">
          <a:blip r:embed="rId5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FD010A-BEE0-CB14-975F-B66FFA8C3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CD5092E2-10AE-C110-D7AE-82258A1F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d43b56cf6_1_0">
            <a:extLst>
              <a:ext uri="{FF2B5EF4-FFF2-40B4-BE49-F238E27FC236}">
                <a16:creationId xmlns:a16="http://schemas.microsoft.com/office/drawing/2014/main" id="{8793476A-9A73-D7FC-58D2-D5CA55D5E6E9}"/>
              </a:ext>
            </a:extLst>
          </p:cNvPr>
          <p:cNvSpPr/>
          <p:nvPr/>
        </p:nvSpPr>
        <p:spPr>
          <a:xfrm>
            <a:off x="597925" y="460219"/>
            <a:ext cx="97806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Plantilla -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Cliente objetivo</a:t>
            </a:r>
            <a:r>
              <a:rPr lang="es-E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2</a:t>
            </a:r>
            <a:endParaRPr sz="7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g33d43b56cf6_1_0">
            <a:extLst>
              <a:ext uri="{FF2B5EF4-FFF2-40B4-BE49-F238E27FC236}">
                <a16:creationId xmlns:a16="http://schemas.microsoft.com/office/drawing/2014/main" id="{F4DDB7F2-E05B-E9F4-6B6E-8A97CAF19119}"/>
              </a:ext>
            </a:extLst>
          </p:cNvPr>
          <p:cNvCxnSpPr/>
          <p:nvPr/>
        </p:nvCxnSpPr>
        <p:spPr>
          <a:xfrm>
            <a:off x="597925" y="838847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g33d43b56cf6_1_0">
            <a:extLst>
              <a:ext uri="{FF2B5EF4-FFF2-40B4-BE49-F238E27FC236}">
                <a16:creationId xmlns:a16="http://schemas.microsoft.com/office/drawing/2014/main" id="{F49B2DD4-A87B-CB98-2961-E3C8CA562E23}"/>
              </a:ext>
            </a:extLst>
          </p:cNvPr>
          <p:cNvSpPr/>
          <p:nvPr/>
        </p:nvSpPr>
        <p:spPr>
          <a:xfrm>
            <a:off x="690668" y="457808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1</a:t>
            </a:r>
            <a:endParaRPr/>
          </a:p>
        </p:txBody>
      </p:sp>
      <p:grpSp>
        <p:nvGrpSpPr>
          <p:cNvPr id="167" name="Google Shape;167;g33d43b56cf6_1_0">
            <a:extLst>
              <a:ext uri="{FF2B5EF4-FFF2-40B4-BE49-F238E27FC236}">
                <a16:creationId xmlns:a16="http://schemas.microsoft.com/office/drawing/2014/main" id="{699AE610-CCF9-A848-58D1-7B197A28845D}"/>
              </a:ext>
            </a:extLst>
          </p:cNvPr>
          <p:cNvGrpSpPr/>
          <p:nvPr/>
        </p:nvGrpSpPr>
        <p:grpSpPr>
          <a:xfrm>
            <a:off x="597925" y="1102543"/>
            <a:ext cx="2096424" cy="3140790"/>
            <a:chOff x="0" y="-28575"/>
            <a:chExt cx="1038399" cy="1596011"/>
          </a:xfrm>
        </p:grpSpPr>
        <p:sp>
          <p:nvSpPr>
            <p:cNvPr id="168" name="Google Shape;168;g33d43b56cf6_1_0">
              <a:extLst>
                <a:ext uri="{FF2B5EF4-FFF2-40B4-BE49-F238E27FC236}">
                  <a16:creationId xmlns:a16="http://schemas.microsoft.com/office/drawing/2014/main" id="{EB5A2821-523B-184D-05DB-CF0E61F82191}"/>
                </a:ext>
              </a:extLst>
            </p:cNvPr>
            <p:cNvSpPr/>
            <p:nvPr/>
          </p:nvSpPr>
          <p:spPr>
            <a:xfrm>
              <a:off x="0" y="0"/>
              <a:ext cx="1038399" cy="1567436"/>
            </a:xfrm>
            <a:custGeom>
              <a:avLst/>
              <a:gdLst/>
              <a:ahLst/>
              <a:cxnLst/>
              <a:rect l="l" t="t" r="r" b="b"/>
              <a:pathLst>
                <a:path w="1038399" h="1567436" extrusionOk="0">
                  <a:moveTo>
                    <a:pt x="50801" y="0"/>
                  </a:moveTo>
                  <a:lnTo>
                    <a:pt x="987598" y="0"/>
                  </a:lnTo>
                  <a:cubicBezTo>
                    <a:pt x="1015654" y="0"/>
                    <a:pt x="1038399" y="22744"/>
                    <a:pt x="1038399" y="50801"/>
                  </a:cubicBezTo>
                  <a:lnTo>
                    <a:pt x="1038399" y="1516635"/>
                  </a:lnTo>
                  <a:cubicBezTo>
                    <a:pt x="1038399" y="1544692"/>
                    <a:pt x="1015654" y="1567436"/>
                    <a:pt x="987598" y="1567436"/>
                  </a:cubicBezTo>
                  <a:lnTo>
                    <a:pt x="50801" y="1567436"/>
                  </a:lnTo>
                  <a:cubicBezTo>
                    <a:pt x="22744" y="1567436"/>
                    <a:pt x="0" y="1544692"/>
                    <a:pt x="0" y="1516635"/>
                  </a:cubicBezTo>
                  <a:lnTo>
                    <a:pt x="0" y="50801"/>
                  </a:lnTo>
                  <a:cubicBezTo>
                    <a:pt x="0" y="22744"/>
                    <a:pt x="22744" y="0"/>
                    <a:pt x="508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g33d43b56cf6_1_0">
              <a:extLst>
                <a:ext uri="{FF2B5EF4-FFF2-40B4-BE49-F238E27FC236}">
                  <a16:creationId xmlns:a16="http://schemas.microsoft.com/office/drawing/2014/main" id="{57971DC0-78C0-920C-EB1D-8F234ABC1100}"/>
                </a:ext>
              </a:extLst>
            </p:cNvPr>
            <p:cNvSpPr txBox="1"/>
            <p:nvPr/>
          </p:nvSpPr>
          <p:spPr>
            <a:xfrm>
              <a:off x="0" y="-28575"/>
              <a:ext cx="1038300" cy="15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0" name="Google Shape;170;g33d43b56cf6_1_0">
            <a:extLst>
              <a:ext uri="{FF2B5EF4-FFF2-40B4-BE49-F238E27FC236}">
                <a16:creationId xmlns:a16="http://schemas.microsoft.com/office/drawing/2014/main" id="{9CF5595D-E9E5-2D73-F4BC-D2B40F7A2CAA}"/>
              </a:ext>
            </a:extLst>
          </p:cNvPr>
          <p:cNvCxnSpPr/>
          <p:nvPr/>
        </p:nvCxnSpPr>
        <p:spPr>
          <a:xfrm>
            <a:off x="758847" y="2139123"/>
            <a:ext cx="1786500" cy="0"/>
          </a:xfrm>
          <a:prstGeom prst="straightConnector1">
            <a:avLst/>
          </a:prstGeom>
          <a:noFill/>
          <a:ln w="133350" cap="flat" cmpd="sng">
            <a:solidFill>
              <a:srgbClr val="0996D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g33d43b56cf6_1_0">
            <a:extLst>
              <a:ext uri="{FF2B5EF4-FFF2-40B4-BE49-F238E27FC236}">
                <a16:creationId xmlns:a16="http://schemas.microsoft.com/office/drawing/2014/main" id="{3168E58A-6D64-9645-5C9B-05647A1158A6}"/>
              </a:ext>
            </a:extLst>
          </p:cNvPr>
          <p:cNvCxnSpPr/>
          <p:nvPr/>
        </p:nvCxnSpPr>
        <p:spPr>
          <a:xfrm>
            <a:off x="758847" y="2519977"/>
            <a:ext cx="1786500" cy="0"/>
          </a:xfrm>
          <a:prstGeom prst="straightConnector1">
            <a:avLst/>
          </a:prstGeom>
          <a:noFill/>
          <a:ln w="19050" cap="flat" cmpd="sng">
            <a:solidFill>
              <a:srgbClr val="099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g33d43b56cf6_1_0">
            <a:extLst>
              <a:ext uri="{FF2B5EF4-FFF2-40B4-BE49-F238E27FC236}">
                <a16:creationId xmlns:a16="http://schemas.microsoft.com/office/drawing/2014/main" id="{D2D716FA-CD53-C103-6A26-D0BFC7823FE7}"/>
              </a:ext>
            </a:extLst>
          </p:cNvPr>
          <p:cNvSpPr/>
          <p:nvPr/>
        </p:nvSpPr>
        <p:spPr>
          <a:xfrm>
            <a:off x="1166945" y="1228965"/>
            <a:ext cx="952500" cy="936621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9199" b="-1079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3" name="Google Shape;173;g33d43b56cf6_1_0">
            <a:extLst>
              <a:ext uri="{FF2B5EF4-FFF2-40B4-BE49-F238E27FC236}">
                <a16:creationId xmlns:a16="http://schemas.microsoft.com/office/drawing/2014/main" id="{8E982716-73C5-A503-BBCA-586BD495AC84}"/>
              </a:ext>
            </a:extLst>
          </p:cNvPr>
          <p:cNvCxnSpPr/>
          <p:nvPr/>
        </p:nvCxnSpPr>
        <p:spPr>
          <a:xfrm>
            <a:off x="758847" y="3112638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g33d43b56cf6_1_0">
            <a:extLst>
              <a:ext uri="{FF2B5EF4-FFF2-40B4-BE49-F238E27FC236}">
                <a16:creationId xmlns:a16="http://schemas.microsoft.com/office/drawing/2014/main" id="{87B64B14-050B-DA2B-1BD4-DFE49F564BAE}"/>
              </a:ext>
            </a:extLst>
          </p:cNvPr>
          <p:cNvCxnSpPr/>
          <p:nvPr/>
        </p:nvCxnSpPr>
        <p:spPr>
          <a:xfrm>
            <a:off x="758847" y="3401495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g33d43b56cf6_1_0">
            <a:extLst>
              <a:ext uri="{FF2B5EF4-FFF2-40B4-BE49-F238E27FC236}">
                <a16:creationId xmlns:a16="http://schemas.microsoft.com/office/drawing/2014/main" id="{83D39ED8-8390-B39E-AAA6-BF010ACC8306}"/>
              </a:ext>
            </a:extLst>
          </p:cNvPr>
          <p:cNvCxnSpPr/>
          <p:nvPr/>
        </p:nvCxnSpPr>
        <p:spPr>
          <a:xfrm>
            <a:off x="758847" y="3694879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6" name="Google Shape;176;g33d43b56cf6_1_0">
            <a:extLst>
              <a:ext uri="{FF2B5EF4-FFF2-40B4-BE49-F238E27FC236}">
                <a16:creationId xmlns:a16="http://schemas.microsoft.com/office/drawing/2014/main" id="{64B32D9A-FF7B-F61F-F49D-FFA81C51BA25}"/>
              </a:ext>
            </a:extLst>
          </p:cNvPr>
          <p:cNvCxnSpPr/>
          <p:nvPr/>
        </p:nvCxnSpPr>
        <p:spPr>
          <a:xfrm>
            <a:off x="758847" y="3986458"/>
            <a:ext cx="1786500" cy="6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g33d43b56cf6_1_0">
            <a:extLst>
              <a:ext uri="{FF2B5EF4-FFF2-40B4-BE49-F238E27FC236}">
                <a16:creationId xmlns:a16="http://schemas.microsoft.com/office/drawing/2014/main" id="{6DDEA744-9E48-567E-B23A-780B9FAAD541}"/>
              </a:ext>
            </a:extLst>
          </p:cNvPr>
          <p:cNvCxnSpPr/>
          <p:nvPr/>
        </p:nvCxnSpPr>
        <p:spPr>
          <a:xfrm rot="10800000" flipH="1">
            <a:off x="758847" y="2808835"/>
            <a:ext cx="1786500" cy="12000"/>
          </a:xfrm>
          <a:prstGeom prst="straightConnector1">
            <a:avLst/>
          </a:prstGeom>
          <a:noFill/>
          <a:ln w="9525" cap="flat" cmpd="sng">
            <a:solidFill>
              <a:srgbClr val="0996D6">
                <a:alpha val="498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g33d43b56cf6_1_0">
            <a:extLst>
              <a:ext uri="{FF2B5EF4-FFF2-40B4-BE49-F238E27FC236}">
                <a16:creationId xmlns:a16="http://schemas.microsoft.com/office/drawing/2014/main" id="{23A8366E-8203-5FAB-2F2B-C8369C7852D8}"/>
              </a:ext>
            </a:extLst>
          </p:cNvPr>
          <p:cNvSpPr txBox="1"/>
          <p:nvPr/>
        </p:nvSpPr>
        <p:spPr>
          <a:xfrm>
            <a:off x="758847" y="2595429"/>
            <a:ext cx="1786500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EDAD</a:t>
            </a:r>
            <a:endParaRPr dirty="0"/>
          </a:p>
        </p:txBody>
      </p:sp>
      <p:sp>
        <p:nvSpPr>
          <p:cNvPr id="179" name="Google Shape;179;g33d43b56cf6_1_0">
            <a:extLst>
              <a:ext uri="{FF2B5EF4-FFF2-40B4-BE49-F238E27FC236}">
                <a16:creationId xmlns:a16="http://schemas.microsoft.com/office/drawing/2014/main" id="{16A79F9B-88BC-4CC1-B40A-9AA3211D2352}"/>
              </a:ext>
            </a:extLst>
          </p:cNvPr>
          <p:cNvSpPr txBox="1"/>
          <p:nvPr/>
        </p:nvSpPr>
        <p:spPr>
          <a:xfrm>
            <a:off x="758847" y="2260337"/>
            <a:ext cx="1786500" cy="1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93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NOMBRE</a:t>
            </a:r>
            <a:endParaRPr/>
          </a:p>
        </p:txBody>
      </p:sp>
      <p:sp>
        <p:nvSpPr>
          <p:cNvPr id="180" name="Google Shape;180;g33d43b56cf6_1_0">
            <a:extLst>
              <a:ext uri="{FF2B5EF4-FFF2-40B4-BE49-F238E27FC236}">
                <a16:creationId xmlns:a16="http://schemas.microsoft.com/office/drawing/2014/main" id="{C32D6F79-59AC-03EE-D894-1EB21BA924CE}"/>
              </a:ext>
            </a:extLst>
          </p:cNvPr>
          <p:cNvSpPr txBox="1"/>
          <p:nvPr/>
        </p:nvSpPr>
        <p:spPr>
          <a:xfrm>
            <a:off x="758846" y="2887306"/>
            <a:ext cx="1786499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SEXO</a:t>
            </a:r>
            <a:endParaRPr dirty="0"/>
          </a:p>
        </p:txBody>
      </p:sp>
      <p:sp>
        <p:nvSpPr>
          <p:cNvPr id="181" name="Google Shape;181;g33d43b56cf6_1_0">
            <a:extLst>
              <a:ext uri="{FF2B5EF4-FFF2-40B4-BE49-F238E27FC236}">
                <a16:creationId xmlns:a16="http://schemas.microsoft.com/office/drawing/2014/main" id="{C78354E7-6818-3698-4BFF-A7F656F387BD}"/>
              </a:ext>
            </a:extLst>
          </p:cNvPr>
          <p:cNvSpPr txBox="1"/>
          <p:nvPr/>
        </p:nvSpPr>
        <p:spPr>
          <a:xfrm>
            <a:off x="758847" y="3179109"/>
            <a:ext cx="1786498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PAÍS</a:t>
            </a:r>
            <a:endParaRPr dirty="0"/>
          </a:p>
        </p:txBody>
      </p:sp>
      <p:sp>
        <p:nvSpPr>
          <p:cNvPr id="182" name="Google Shape;182;g33d43b56cf6_1_0">
            <a:extLst>
              <a:ext uri="{FF2B5EF4-FFF2-40B4-BE49-F238E27FC236}">
                <a16:creationId xmlns:a16="http://schemas.microsoft.com/office/drawing/2014/main" id="{594BF7F8-7AAF-AFC0-FF0C-849F25C3F385}"/>
              </a:ext>
            </a:extLst>
          </p:cNvPr>
          <p:cNvSpPr txBox="1"/>
          <p:nvPr/>
        </p:nvSpPr>
        <p:spPr>
          <a:xfrm>
            <a:off x="758853" y="3472492"/>
            <a:ext cx="1786492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endParaRPr dirty="0"/>
          </a:p>
        </p:txBody>
      </p:sp>
      <p:sp>
        <p:nvSpPr>
          <p:cNvPr id="183" name="Google Shape;183;g33d43b56cf6_1_0">
            <a:extLst>
              <a:ext uri="{FF2B5EF4-FFF2-40B4-BE49-F238E27FC236}">
                <a16:creationId xmlns:a16="http://schemas.microsoft.com/office/drawing/2014/main" id="{03B8B52A-C842-EAAB-BE07-C51519D500EF}"/>
              </a:ext>
            </a:extLst>
          </p:cNvPr>
          <p:cNvSpPr txBox="1"/>
          <p:nvPr/>
        </p:nvSpPr>
        <p:spPr>
          <a:xfrm>
            <a:off x="758851" y="3764067"/>
            <a:ext cx="1786493" cy="17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7" b="1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OCUPACIÓN</a:t>
            </a:r>
            <a:endParaRPr dirty="0"/>
          </a:p>
        </p:txBody>
      </p:sp>
      <p:grpSp>
        <p:nvGrpSpPr>
          <p:cNvPr id="184" name="Google Shape;184;g33d43b56cf6_1_0">
            <a:extLst>
              <a:ext uri="{FF2B5EF4-FFF2-40B4-BE49-F238E27FC236}">
                <a16:creationId xmlns:a16="http://schemas.microsoft.com/office/drawing/2014/main" id="{285AB178-8405-2026-0F14-BDE341E07313}"/>
              </a:ext>
            </a:extLst>
          </p:cNvPr>
          <p:cNvGrpSpPr/>
          <p:nvPr/>
        </p:nvGrpSpPr>
        <p:grpSpPr>
          <a:xfrm>
            <a:off x="2911375" y="1102542"/>
            <a:ext cx="5850386" cy="1386330"/>
            <a:chOff x="0" y="-28575"/>
            <a:chExt cx="2140803" cy="551400"/>
          </a:xfrm>
        </p:grpSpPr>
        <p:sp>
          <p:nvSpPr>
            <p:cNvPr id="185" name="Google Shape;185;g33d43b56cf6_1_0">
              <a:extLst>
                <a:ext uri="{FF2B5EF4-FFF2-40B4-BE49-F238E27FC236}">
                  <a16:creationId xmlns:a16="http://schemas.microsoft.com/office/drawing/2014/main" id="{F6F258FD-7428-0B7F-3E13-B0096F9CA77F}"/>
                </a:ext>
              </a:extLst>
            </p:cNvPr>
            <p:cNvSpPr/>
            <p:nvPr/>
          </p:nvSpPr>
          <p:spPr>
            <a:xfrm>
              <a:off x="0" y="0"/>
              <a:ext cx="2140803" cy="522706"/>
            </a:xfrm>
            <a:custGeom>
              <a:avLst/>
              <a:gdLst/>
              <a:ahLst/>
              <a:cxnLst/>
              <a:rect l="l" t="t" r="r" b="b"/>
              <a:pathLst>
                <a:path w="2140803" h="522706" extrusionOk="0">
                  <a:moveTo>
                    <a:pt x="23146" y="0"/>
                  </a:moveTo>
                  <a:lnTo>
                    <a:pt x="2117658" y="0"/>
                  </a:lnTo>
                  <a:cubicBezTo>
                    <a:pt x="2123797" y="0"/>
                    <a:pt x="2129684" y="2439"/>
                    <a:pt x="2134024" y="6779"/>
                  </a:cubicBezTo>
                  <a:cubicBezTo>
                    <a:pt x="2138365" y="11120"/>
                    <a:pt x="2140803" y="17007"/>
                    <a:pt x="2140803" y="23146"/>
                  </a:cubicBezTo>
                  <a:lnTo>
                    <a:pt x="2140803" y="499560"/>
                  </a:lnTo>
                  <a:cubicBezTo>
                    <a:pt x="2140803" y="512343"/>
                    <a:pt x="2130441" y="522706"/>
                    <a:pt x="2117658" y="522706"/>
                  </a:cubicBezTo>
                  <a:lnTo>
                    <a:pt x="23146" y="522706"/>
                  </a:lnTo>
                  <a:cubicBezTo>
                    <a:pt x="17007" y="522706"/>
                    <a:pt x="11120" y="520267"/>
                    <a:pt x="6779" y="515926"/>
                  </a:cubicBezTo>
                  <a:cubicBezTo>
                    <a:pt x="2439" y="511586"/>
                    <a:pt x="0" y="505699"/>
                    <a:pt x="0" y="499560"/>
                  </a:cubicBezTo>
                  <a:lnTo>
                    <a:pt x="0" y="23146"/>
                  </a:lnTo>
                  <a:cubicBezTo>
                    <a:pt x="0" y="10363"/>
                    <a:pt x="10363" y="0"/>
                    <a:pt x="23146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g33d43b56cf6_1_0">
              <a:extLst>
                <a:ext uri="{FF2B5EF4-FFF2-40B4-BE49-F238E27FC236}">
                  <a16:creationId xmlns:a16="http://schemas.microsoft.com/office/drawing/2014/main" id="{EE0C4109-2866-C341-BBFA-F24E0416EEA3}"/>
                </a:ext>
              </a:extLst>
            </p:cNvPr>
            <p:cNvSpPr txBox="1"/>
            <p:nvPr/>
          </p:nvSpPr>
          <p:spPr>
            <a:xfrm>
              <a:off x="0" y="-28575"/>
              <a:ext cx="21408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g33d43b56cf6_1_0">
            <a:extLst>
              <a:ext uri="{FF2B5EF4-FFF2-40B4-BE49-F238E27FC236}">
                <a16:creationId xmlns:a16="http://schemas.microsoft.com/office/drawing/2014/main" id="{5DEF0469-F948-C075-CE94-36AD1610F340}"/>
              </a:ext>
            </a:extLst>
          </p:cNvPr>
          <p:cNvGrpSpPr/>
          <p:nvPr/>
        </p:nvGrpSpPr>
        <p:grpSpPr>
          <a:xfrm>
            <a:off x="2911375" y="2562090"/>
            <a:ext cx="5850591" cy="1681246"/>
            <a:chOff x="0" y="-28575"/>
            <a:chExt cx="2113500" cy="668700"/>
          </a:xfrm>
        </p:grpSpPr>
        <p:sp>
          <p:nvSpPr>
            <p:cNvPr id="188" name="Google Shape;188;g33d43b56cf6_1_0">
              <a:extLst>
                <a:ext uri="{FF2B5EF4-FFF2-40B4-BE49-F238E27FC236}">
                  <a16:creationId xmlns:a16="http://schemas.microsoft.com/office/drawing/2014/main" id="{181003FC-A7D0-50FD-69F5-BE5BAD8CA111}"/>
                </a:ext>
              </a:extLst>
            </p:cNvPr>
            <p:cNvSpPr/>
            <p:nvPr/>
          </p:nvSpPr>
          <p:spPr>
            <a:xfrm>
              <a:off x="0" y="0"/>
              <a:ext cx="2113478" cy="640091"/>
            </a:xfrm>
            <a:custGeom>
              <a:avLst/>
              <a:gdLst/>
              <a:ahLst/>
              <a:cxnLst/>
              <a:rect l="l" t="t" r="r" b="b"/>
              <a:pathLst>
                <a:path w="2113478" h="640091" extrusionOk="0">
                  <a:moveTo>
                    <a:pt x="23445" y="0"/>
                  </a:moveTo>
                  <a:lnTo>
                    <a:pt x="2090033" y="0"/>
                  </a:lnTo>
                  <a:cubicBezTo>
                    <a:pt x="2102981" y="0"/>
                    <a:pt x="2113478" y="10497"/>
                    <a:pt x="2113478" y="23445"/>
                  </a:cubicBezTo>
                  <a:lnTo>
                    <a:pt x="2113478" y="616646"/>
                  </a:lnTo>
                  <a:cubicBezTo>
                    <a:pt x="2113478" y="629594"/>
                    <a:pt x="2102981" y="640091"/>
                    <a:pt x="2090033" y="640091"/>
                  </a:cubicBezTo>
                  <a:lnTo>
                    <a:pt x="23445" y="640091"/>
                  </a:lnTo>
                  <a:cubicBezTo>
                    <a:pt x="10497" y="640091"/>
                    <a:pt x="0" y="629594"/>
                    <a:pt x="0" y="616646"/>
                  </a:cubicBezTo>
                  <a:lnTo>
                    <a:pt x="0" y="23445"/>
                  </a:lnTo>
                  <a:cubicBezTo>
                    <a:pt x="0" y="10497"/>
                    <a:pt x="10497" y="0"/>
                    <a:pt x="234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g33d43b56cf6_1_0">
              <a:extLst>
                <a:ext uri="{FF2B5EF4-FFF2-40B4-BE49-F238E27FC236}">
                  <a16:creationId xmlns:a16="http://schemas.microsoft.com/office/drawing/2014/main" id="{362B57EC-7F0E-F3CD-8575-78FFBAD4D8A5}"/>
                </a:ext>
              </a:extLst>
            </p:cNvPr>
            <p:cNvSpPr txBox="1"/>
            <p:nvPr/>
          </p:nvSpPr>
          <p:spPr>
            <a:xfrm>
              <a:off x="0" y="-28575"/>
              <a:ext cx="2113500" cy="66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33d43b56cf6_1_0">
            <a:extLst>
              <a:ext uri="{FF2B5EF4-FFF2-40B4-BE49-F238E27FC236}">
                <a16:creationId xmlns:a16="http://schemas.microsoft.com/office/drawing/2014/main" id="{3802EC32-7046-195E-AA26-ABD49E27E3E0}"/>
              </a:ext>
            </a:extLst>
          </p:cNvPr>
          <p:cNvSpPr txBox="1"/>
          <p:nvPr/>
        </p:nvSpPr>
        <p:spPr>
          <a:xfrm>
            <a:off x="3099501" y="1396998"/>
            <a:ext cx="22884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BIOGRAFÍA</a:t>
            </a:r>
            <a:endParaRPr/>
          </a:p>
        </p:txBody>
      </p:sp>
      <p:sp>
        <p:nvSpPr>
          <p:cNvPr id="191" name="Google Shape;191;g33d43b56cf6_1_0">
            <a:extLst>
              <a:ext uri="{FF2B5EF4-FFF2-40B4-BE49-F238E27FC236}">
                <a16:creationId xmlns:a16="http://schemas.microsoft.com/office/drawing/2014/main" id="{D62612E0-55B6-457B-651F-E42754940A70}"/>
              </a:ext>
            </a:extLst>
          </p:cNvPr>
          <p:cNvSpPr txBox="1"/>
          <p:nvPr/>
        </p:nvSpPr>
        <p:spPr>
          <a:xfrm>
            <a:off x="3099501" y="2826960"/>
            <a:ext cx="35385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OBJETIVOS Y MOTIVACIONES</a:t>
            </a:r>
            <a:endParaRPr/>
          </a:p>
        </p:txBody>
      </p:sp>
      <p:sp>
        <p:nvSpPr>
          <p:cNvPr id="192" name="Google Shape;192;g33d43b56cf6_1_0">
            <a:extLst>
              <a:ext uri="{FF2B5EF4-FFF2-40B4-BE49-F238E27FC236}">
                <a16:creationId xmlns:a16="http://schemas.microsoft.com/office/drawing/2014/main" id="{B590DE9C-601F-7C1D-0AB8-8E28BCA24F4B}"/>
              </a:ext>
            </a:extLst>
          </p:cNvPr>
          <p:cNvSpPr txBox="1"/>
          <p:nvPr/>
        </p:nvSpPr>
        <p:spPr>
          <a:xfrm>
            <a:off x="3134326" y="1615138"/>
            <a:ext cx="5383500" cy="17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 dirty="0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Descripción</a:t>
            </a:r>
            <a:endParaRPr dirty="0"/>
          </a:p>
        </p:txBody>
      </p:sp>
      <p:sp>
        <p:nvSpPr>
          <p:cNvPr id="193" name="Google Shape;193;g33d43b56cf6_1_0">
            <a:extLst>
              <a:ext uri="{FF2B5EF4-FFF2-40B4-BE49-F238E27FC236}">
                <a16:creationId xmlns:a16="http://schemas.microsoft.com/office/drawing/2014/main" id="{C81662E8-B413-C94D-36DE-73E68AD6C533}"/>
              </a:ext>
            </a:extLst>
          </p:cNvPr>
          <p:cNvSpPr txBox="1"/>
          <p:nvPr/>
        </p:nvSpPr>
        <p:spPr>
          <a:xfrm>
            <a:off x="3099501" y="3103470"/>
            <a:ext cx="31911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quiere lograr?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lo motiva en su vida personal o profesional?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retos quiere superar?</a:t>
            </a:r>
            <a:endParaRPr/>
          </a:p>
        </p:txBody>
      </p:sp>
      <p:grpSp>
        <p:nvGrpSpPr>
          <p:cNvPr id="194" name="Google Shape;194;g33d43b56cf6_1_0">
            <a:extLst>
              <a:ext uri="{FF2B5EF4-FFF2-40B4-BE49-F238E27FC236}">
                <a16:creationId xmlns:a16="http://schemas.microsoft.com/office/drawing/2014/main" id="{356134DF-AB07-025E-1E9C-AA5D29C8032C}"/>
              </a:ext>
            </a:extLst>
          </p:cNvPr>
          <p:cNvGrpSpPr/>
          <p:nvPr/>
        </p:nvGrpSpPr>
        <p:grpSpPr>
          <a:xfrm>
            <a:off x="601800" y="4278067"/>
            <a:ext cx="2096424" cy="1794751"/>
            <a:chOff x="0" y="-28575"/>
            <a:chExt cx="1038399" cy="948600"/>
          </a:xfrm>
        </p:grpSpPr>
        <p:sp>
          <p:nvSpPr>
            <p:cNvPr id="195" name="Google Shape;195;g33d43b56cf6_1_0">
              <a:extLst>
                <a:ext uri="{FF2B5EF4-FFF2-40B4-BE49-F238E27FC236}">
                  <a16:creationId xmlns:a16="http://schemas.microsoft.com/office/drawing/2014/main" id="{936BDE63-A832-3ACF-0D52-C0EA78317E2C}"/>
                </a:ext>
              </a:extLst>
            </p:cNvPr>
            <p:cNvSpPr/>
            <p:nvPr/>
          </p:nvSpPr>
          <p:spPr>
            <a:xfrm>
              <a:off x="0" y="0"/>
              <a:ext cx="1038399" cy="919931"/>
            </a:xfrm>
            <a:custGeom>
              <a:avLst/>
              <a:gdLst/>
              <a:ahLst/>
              <a:cxnLst/>
              <a:rect l="l" t="t" r="r" b="b"/>
              <a:pathLst>
                <a:path w="1038399" h="919931" extrusionOk="0">
                  <a:moveTo>
                    <a:pt x="50801" y="0"/>
                  </a:moveTo>
                  <a:lnTo>
                    <a:pt x="987598" y="0"/>
                  </a:lnTo>
                  <a:cubicBezTo>
                    <a:pt x="1015654" y="0"/>
                    <a:pt x="1038399" y="22744"/>
                    <a:pt x="1038399" y="50801"/>
                  </a:cubicBezTo>
                  <a:lnTo>
                    <a:pt x="1038399" y="869130"/>
                  </a:lnTo>
                  <a:cubicBezTo>
                    <a:pt x="1038399" y="897187"/>
                    <a:pt x="1015654" y="919931"/>
                    <a:pt x="987598" y="919931"/>
                  </a:cubicBezTo>
                  <a:lnTo>
                    <a:pt x="50801" y="919931"/>
                  </a:lnTo>
                  <a:cubicBezTo>
                    <a:pt x="22744" y="919931"/>
                    <a:pt x="0" y="897187"/>
                    <a:pt x="0" y="869130"/>
                  </a:cubicBezTo>
                  <a:lnTo>
                    <a:pt x="0" y="50801"/>
                  </a:lnTo>
                  <a:cubicBezTo>
                    <a:pt x="0" y="22744"/>
                    <a:pt x="22744" y="0"/>
                    <a:pt x="50801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g33d43b56cf6_1_0">
              <a:extLst>
                <a:ext uri="{FF2B5EF4-FFF2-40B4-BE49-F238E27FC236}">
                  <a16:creationId xmlns:a16="http://schemas.microsoft.com/office/drawing/2014/main" id="{779235B4-5BF9-D4D6-D13C-B2443981A2AB}"/>
                </a:ext>
              </a:extLst>
            </p:cNvPr>
            <p:cNvSpPr txBox="1"/>
            <p:nvPr/>
          </p:nvSpPr>
          <p:spPr>
            <a:xfrm>
              <a:off x="0" y="-28575"/>
              <a:ext cx="1038300" cy="9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g33d43b56cf6_1_0">
            <a:extLst>
              <a:ext uri="{FF2B5EF4-FFF2-40B4-BE49-F238E27FC236}">
                <a16:creationId xmlns:a16="http://schemas.microsoft.com/office/drawing/2014/main" id="{7CF8ADDE-D20A-9D7B-5011-958DE508E4A6}"/>
              </a:ext>
            </a:extLst>
          </p:cNvPr>
          <p:cNvSpPr txBox="1"/>
          <p:nvPr/>
        </p:nvSpPr>
        <p:spPr>
          <a:xfrm>
            <a:off x="773105" y="4501680"/>
            <a:ext cx="17769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  <a:endParaRPr/>
          </a:p>
        </p:txBody>
      </p:sp>
      <p:sp>
        <p:nvSpPr>
          <p:cNvPr id="198" name="Google Shape;198;g33d43b56cf6_1_0">
            <a:extLst>
              <a:ext uri="{FF2B5EF4-FFF2-40B4-BE49-F238E27FC236}">
                <a16:creationId xmlns:a16="http://schemas.microsoft.com/office/drawing/2014/main" id="{6AC2B30D-8D95-CF97-31DC-E139D6CBBE60}"/>
              </a:ext>
            </a:extLst>
          </p:cNvPr>
          <p:cNvSpPr txBox="1"/>
          <p:nvPr/>
        </p:nvSpPr>
        <p:spPr>
          <a:xfrm>
            <a:off x="791025" y="4759442"/>
            <a:ext cx="1696500" cy="19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99" b="0" i="0" u="none" strike="noStrike" cap="none" dirty="0">
                <a:solidFill>
                  <a:srgbClr val="2F3C36"/>
                </a:solidFill>
                <a:latin typeface="Arial"/>
                <a:ea typeface="Arial"/>
                <a:cs typeface="Arial"/>
                <a:sym typeface="Arial"/>
              </a:rPr>
              <a:t>Descripción</a:t>
            </a:r>
            <a:endParaRPr dirty="0"/>
          </a:p>
        </p:txBody>
      </p:sp>
      <p:grpSp>
        <p:nvGrpSpPr>
          <p:cNvPr id="199" name="Google Shape;199;g33d43b56cf6_1_0">
            <a:extLst>
              <a:ext uri="{FF2B5EF4-FFF2-40B4-BE49-F238E27FC236}">
                <a16:creationId xmlns:a16="http://schemas.microsoft.com/office/drawing/2014/main" id="{C8D616AA-3358-5130-FF29-D81D03F5FA26}"/>
              </a:ext>
            </a:extLst>
          </p:cNvPr>
          <p:cNvGrpSpPr/>
          <p:nvPr/>
        </p:nvGrpSpPr>
        <p:grpSpPr>
          <a:xfrm>
            <a:off x="2911375" y="4319167"/>
            <a:ext cx="8657530" cy="1794474"/>
            <a:chOff x="0" y="-28575"/>
            <a:chExt cx="2113500" cy="594000"/>
          </a:xfrm>
        </p:grpSpPr>
        <p:sp>
          <p:nvSpPr>
            <p:cNvPr id="200" name="Google Shape;200;g33d43b56cf6_1_0">
              <a:extLst>
                <a:ext uri="{FF2B5EF4-FFF2-40B4-BE49-F238E27FC236}">
                  <a16:creationId xmlns:a16="http://schemas.microsoft.com/office/drawing/2014/main" id="{E26A5685-38B7-5373-CAE6-8711EFCD12A7}"/>
                </a:ext>
              </a:extLst>
            </p:cNvPr>
            <p:cNvSpPr/>
            <p:nvPr/>
          </p:nvSpPr>
          <p:spPr>
            <a:xfrm>
              <a:off x="0" y="0"/>
              <a:ext cx="2113478" cy="511864"/>
            </a:xfrm>
            <a:custGeom>
              <a:avLst/>
              <a:gdLst/>
              <a:ahLst/>
              <a:cxnLst/>
              <a:rect l="l" t="t" r="r" b="b"/>
              <a:pathLst>
                <a:path w="2113478" h="511864" extrusionOk="0">
                  <a:moveTo>
                    <a:pt x="23445" y="0"/>
                  </a:moveTo>
                  <a:lnTo>
                    <a:pt x="2090033" y="0"/>
                  </a:lnTo>
                  <a:cubicBezTo>
                    <a:pt x="2102981" y="0"/>
                    <a:pt x="2113478" y="10497"/>
                    <a:pt x="2113478" y="23445"/>
                  </a:cubicBezTo>
                  <a:lnTo>
                    <a:pt x="2113478" y="488419"/>
                  </a:lnTo>
                  <a:cubicBezTo>
                    <a:pt x="2113478" y="501367"/>
                    <a:pt x="2102981" y="511864"/>
                    <a:pt x="2090033" y="511864"/>
                  </a:cubicBezTo>
                  <a:lnTo>
                    <a:pt x="23445" y="511864"/>
                  </a:lnTo>
                  <a:cubicBezTo>
                    <a:pt x="10497" y="511864"/>
                    <a:pt x="0" y="501367"/>
                    <a:pt x="0" y="488419"/>
                  </a:cubicBezTo>
                  <a:lnTo>
                    <a:pt x="0" y="23445"/>
                  </a:lnTo>
                  <a:cubicBezTo>
                    <a:pt x="0" y="10497"/>
                    <a:pt x="10497" y="0"/>
                    <a:pt x="23445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33d43b56cf6_1_0">
              <a:extLst>
                <a:ext uri="{FF2B5EF4-FFF2-40B4-BE49-F238E27FC236}">
                  <a16:creationId xmlns:a16="http://schemas.microsoft.com/office/drawing/2014/main" id="{D1033931-1A24-FDE1-EC94-981F6D04B1A1}"/>
                </a:ext>
              </a:extLst>
            </p:cNvPr>
            <p:cNvSpPr txBox="1"/>
            <p:nvPr/>
          </p:nvSpPr>
          <p:spPr>
            <a:xfrm>
              <a:off x="0" y="-28575"/>
              <a:ext cx="2113500" cy="5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g33d43b56cf6_1_0">
            <a:extLst>
              <a:ext uri="{FF2B5EF4-FFF2-40B4-BE49-F238E27FC236}">
                <a16:creationId xmlns:a16="http://schemas.microsoft.com/office/drawing/2014/main" id="{14C54CC0-C5D7-DE39-E9C4-5F9454BD3FF1}"/>
              </a:ext>
            </a:extLst>
          </p:cNvPr>
          <p:cNvGrpSpPr/>
          <p:nvPr/>
        </p:nvGrpSpPr>
        <p:grpSpPr>
          <a:xfrm>
            <a:off x="8852150" y="2551492"/>
            <a:ext cx="2716655" cy="1691856"/>
            <a:chOff x="0" y="-28575"/>
            <a:chExt cx="1022760" cy="570667"/>
          </a:xfrm>
        </p:grpSpPr>
        <p:sp>
          <p:nvSpPr>
            <p:cNvPr id="203" name="Google Shape;203;g33d43b56cf6_1_0">
              <a:extLst>
                <a:ext uri="{FF2B5EF4-FFF2-40B4-BE49-F238E27FC236}">
                  <a16:creationId xmlns:a16="http://schemas.microsoft.com/office/drawing/2014/main" id="{145F0A64-6D27-EC85-0B08-3A84F7E0BB69}"/>
                </a:ext>
              </a:extLst>
            </p:cNvPr>
            <p:cNvSpPr/>
            <p:nvPr/>
          </p:nvSpPr>
          <p:spPr>
            <a:xfrm>
              <a:off x="0" y="0"/>
              <a:ext cx="1022760" cy="542092"/>
            </a:xfrm>
            <a:custGeom>
              <a:avLst/>
              <a:gdLst/>
              <a:ahLst/>
              <a:cxnLst/>
              <a:rect l="l" t="t" r="r" b="b"/>
              <a:pathLst>
                <a:path w="1022760" h="542092" extrusionOk="0">
                  <a:moveTo>
                    <a:pt x="48447" y="0"/>
                  </a:moveTo>
                  <a:lnTo>
                    <a:pt x="974312" y="0"/>
                  </a:lnTo>
                  <a:cubicBezTo>
                    <a:pt x="987161" y="0"/>
                    <a:pt x="999484" y="5104"/>
                    <a:pt x="1008570" y="14190"/>
                  </a:cubicBezTo>
                  <a:cubicBezTo>
                    <a:pt x="1017655" y="23276"/>
                    <a:pt x="1022760" y="35598"/>
                    <a:pt x="1022760" y="48447"/>
                  </a:cubicBezTo>
                  <a:lnTo>
                    <a:pt x="1022760" y="493645"/>
                  </a:lnTo>
                  <a:cubicBezTo>
                    <a:pt x="1022760" y="506494"/>
                    <a:pt x="1017655" y="518817"/>
                    <a:pt x="1008570" y="527902"/>
                  </a:cubicBezTo>
                  <a:cubicBezTo>
                    <a:pt x="999484" y="536988"/>
                    <a:pt x="987161" y="542092"/>
                    <a:pt x="974312" y="542092"/>
                  </a:cubicBezTo>
                  <a:lnTo>
                    <a:pt x="48447" y="542092"/>
                  </a:lnTo>
                  <a:cubicBezTo>
                    <a:pt x="35598" y="542092"/>
                    <a:pt x="23276" y="536988"/>
                    <a:pt x="14190" y="527902"/>
                  </a:cubicBezTo>
                  <a:cubicBezTo>
                    <a:pt x="5104" y="518817"/>
                    <a:pt x="0" y="506494"/>
                    <a:pt x="0" y="493645"/>
                  </a:cubicBezTo>
                  <a:lnTo>
                    <a:pt x="0" y="48447"/>
                  </a:lnTo>
                  <a:cubicBezTo>
                    <a:pt x="0" y="35598"/>
                    <a:pt x="5104" y="23276"/>
                    <a:pt x="14190" y="14190"/>
                  </a:cubicBezTo>
                  <a:cubicBezTo>
                    <a:pt x="23276" y="5104"/>
                    <a:pt x="35598" y="0"/>
                    <a:pt x="48447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33d43b56cf6_1_0">
              <a:extLst>
                <a:ext uri="{FF2B5EF4-FFF2-40B4-BE49-F238E27FC236}">
                  <a16:creationId xmlns:a16="http://schemas.microsoft.com/office/drawing/2014/main" id="{967062D4-42C1-83CD-9B72-8FA406682D25}"/>
                </a:ext>
              </a:extLst>
            </p:cNvPr>
            <p:cNvSpPr txBox="1"/>
            <p:nvPr/>
          </p:nvSpPr>
          <p:spPr>
            <a:xfrm>
              <a:off x="0" y="-28575"/>
              <a:ext cx="1022700" cy="5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g33d43b56cf6_1_0">
            <a:extLst>
              <a:ext uri="{FF2B5EF4-FFF2-40B4-BE49-F238E27FC236}">
                <a16:creationId xmlns:a16="http://schemas.microsoft.com/office/drawing/2014/main" id="{E61FD9C2-5DC1-0D36-CB4D-25D55DDFE69B}"/>
              </a:ext>
            </a:extLst>
          </p:cNvPr>
          <p:cNvGrpSpPr/>
          <p:nvPr/>
        </p:nvGrpSpPr>
        <p:grpSpPr>
          <a:xfrm>
            <a:off x="8850675" y="1102541"/>
            <a:ext cx="2716655" cy="1386335"/>
            <a:chOff x="0" y="-28575"/>
            <a:chExt cx="1022760" cy="559909"/>
          </a:xfrm>
        </p:grpSpPr>
        <p:sp>
          <p:nvSpPr>
            <p:cNvPr id="206" name="Google Shape;206;g33d43b56cf6_1_0">
              <a:extLst>
                <a:ext uri="{FF2B5EF4-FFF2-40B4-BE49-F238E27FC236}">
                  <a16:creationId xmlns:a16="http://schemas.microsoft.com/office/drawing/2014/main" id="{E959871A-754B-7FB5-D596-E26DFB803A58}"/>
                </a:ext>
              </a:extLst>
            </p:cNvPr>
            <p:cNvSpPr/>
            <p:nvPr/>
          </p:nvSpPr>
          <p:spPr>
            <a:xfrm>
              <a:off x="0" y="0"/>
              <a:ext cx="1022760" cy="531334"/>
            </a:xfrm>
            <a:custGeom>
              <a:avLst/>
              <a:gdLst/>
              <a:ahLst/>
              <a:cxnLst/>
              <a:rect l="l" t="t" r="r" b="b"/>
              <a:pathLst>
                <a:path w="1022760" h="531334" extrusionOk="0">
                  <a:moveTo>
                    <a:pt x="48447" y="0"/>
                  </a:moveTo>
                  <a:lnTo>
                    <a:pt x="974312" y="0"/>
                  </a:lnTo>
                  <a:cubicBezTo>
                    <a:pt x="987161" y="0"/>
                    <a:pt x="999484" y="5104"/>
                    <a:pt x="1008570" y="14190"/>
                  </a:cubicBezTo>
                  <a:cubicBezTo>
                    <a:pt x="1017655" y="23276"/>
                    <a:pt x="1022760" y="35598"/>
                    <a:pt x="1022760" y="48447"/>
                  </a:cubicBezTo>
                  <a:lnTo>
                    <a:pt x="1022760" y="482887"/>
                  </a:lnTo>
                  <a:cubicBezTo>
                    <a:pt x="1022760" y="509644"/>
                    <a:pt x="1001069" y="531334"/>
                    <a:pt x="974312" y="531334"/>
                  </a:cubicBezTo>
                  <a:lnTo>
                    <a:pt x="48447" y="531334"/>
                  </a:lnTo>
                  <a:cubicBezTo>
                    <a:pt x="35598" y="531334"/>
                    <a:pt x="23276" y="526230"/>
                    <a:pt x="14190" y="517144"/>
                  </a:cubicBezTo>
                  <a:cubicBezTo>
                    <a:pt x="5104" y="508059"/>
                    <a:pt x="0" y="495736"/>
                    <a:pt x="0" y="482887"/>
                  </a:cubicBezTo>
                  <a:lnTo>
                    <a:pt x="0" y="48447"/>
                  </a:lnTo>
                  <a:cubicBezTo>
                    <a:pt x="0" y="35598"/>
                    <a:pt x="5104" y="23276"/>
                    <a:pt x="14190" y="14190"/>
                  </a:cubicBezTo>
                  <a:cubicBezTo>
                    <a:pt x="23276" y="5104"/>
                    <a:pt x="35598" y="0"/>
                    <a:pt x="48447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9050" cap="sq" cmpd="sng">
              <a:solidFill>
                <a:srgbClr val="0996D6">
                  <a:alpha val="60000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g33d43b56cf6_1_0">
              <a:extLst>
                <a:ext uri="{FF2B5EF4-FFF2-40B4-BE49-F238E27FC236}">
                  <a16:creationId xmlns:a16="http://schemas.microsoft.com/office/drawing/2014/main" id="{02B347DA-B410-E0D6-AC9D-9B3B4315B3D9}"/>
                </a:ext>
              </a:extLst>
            </p:cNvPr>
            <p:cNvSpPr txBox="1"/>
            <p:nvPr/>
          </p:nvSpPr>
          <p:spPr>
            <a:xfrm>
              <a:off x="0" y="-28575"/>
              <a:ext cx="1022700" cy="5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g33d43b56cf6_1_0">
            <a:extLst>
              <a:ext uri="{FF2B5EF4-FFF2-40B4-BE49-F238E27FC236}">
                <a16:creationId xmlns:a16="http://schemas.microsoft.com/office/drawing/2014/main" id="{4E1C03D0-4830-26B3-D84F-4C56DC620942}"/>
              </a:ext>
            </a:extLst>
          </p:cNvPr>
          <p:cNvSpPr txBox="1"/>
          <p:nvPr/>
        </p:nvSpPr>
        <p:spPr>
          <a:xfrm>
            <a:off x="3134319" y="4591793"/>
            <a:ext cx="44616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PUNTOS DE DOLOR O FRUSTRAC</a:t>
            </a:r>
            <a:r>
              <a:rPr lang="es-ES" sz="1187" b="1">
                <a:solidFill>
                  <a:srgbClr val="191919"/>
                </a:solidFill>
              </a:rPr>
              <a:t>IONES</a:t>
            </a:r>
            <a:endParaRPr/>
          </a:p>
        </p:txBody>
      </p:sp>
      <p:sp>
        <p:nvSpPr>
          <p:cNvPr id="209" name="Google Shape;209;g33d43b56cf6_1_0">
            <a:extLst>
              <a:ext uri="{FF2B5EF4-FFF2-40B4-BE49-F238E27FC236}">
                <a16:creationId xmlns:a16="http://schemas.microsoft.com/office/drawing/2014/main" id="{FD923787-D870-D9E0-A694-439FF149AB87}"/>
              </a:ext>
            </a:extLst>
          </p:cNvPr>
          <p:cNvSpPr txBox="1"/>
          <p:nvPr/>
        </p:nvSpPr>
        <p:spPr>
          <a:xfrm>
            <a:off x="8978994" y="2741207"/>
            <a:ext cx="2196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COMPORTAMIENTO DIGITAL</a:t>
            </a:r>
            <a:endParaRPr/>
          </a:p>
        </p:txBody>
      </p:sp>
      <p:sp>
        <p:nvSpPr>
          <p:cNvPr id="210" name="Google Shape;210;g33d43b56cf6_1_0">
            <a:extLst>
              <a:ext uri="{FF2B5EF4-FFF2-40B4-BE49-F238E27FC236}">
                <a16:creationId xmlns:a16="http://schemas.microsoft.com/office/drawing/2014/main" id="{B69785A6-99EA-7E8C-0963-42AA4994D831}"/>
              </a:ext>
            </a:extLst>
          </p:cNvPr>
          <p:cNvSpPr txBox="1"/>
          <p:nvPr/>
        </p:nvSpPr>
        <p:spPr>
          <a:xfrm>
            <a:off x="9064613" y="1262907"/>
            <a:ext cx="2196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PROCESO DE COMPRA</a:t>
            </a:r>
            <a:endParaRPr/>
          </a:p>
        </p:txBody>
      </p:sp>
      <p:sp>
        <p:nvSpPr>
          <p:cNvPr id="211" name="Google Shape;211;g33d43b56cf6_1_0">
            <a:extLst>
              <a:ext uri="{FF2B5EF4-FFF2-40B4-BE49-F238E27FC236}">
                <a16:creationId xmlns:a16="http://schemas.microsoft.com/office/drawing/2014/main" id="{F94A2C86-D0E4-D9A1-4A24-DC4A0AAC2AD5}"/>
              </a:ext>
            </a:extLst>
          </p:cNvPr>
          <p:cNvSpPr txBox="1"/>
          <p:nvPr/>
        </p:nvSpPr>
        <p:spPr>
          <a:xfrm>
            <a:off x="8957692" y="3009666"/>
            <a:ext cx="25026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¿Dónde busca información? (Google, redes sociales, foros…)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tipo de contenido consume? (blogs, videos, podcasts…)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dispositivos utiliza con mayor frecuencia?</a:t>
            </a:r>
            <a:endParaRPr/>
          </a:p>
        </p:txBody>
      </p:sp>
      <p:sp>
        <p:nvSpPr>
          <p:cNvPr id="212" name="Google Shape;212;g33d43b56cf6_1_0">
            <a:extLst>
              <a:ext uri="{FF2B5EF4-FFF2-40B4-BE49-F238E27FC236}">
                <a16:creationId xmlns:a16="http://schemas.microsoft.com/office/drawing/2014/main" id="{1B00FC43-4DF6-0BED-082C-3A19BF2F4FBD}"/>
              </a:ext>
            </a:extLst>
          </p:cNvPr>
          <p:cNvSpPr txBox="1"/>
          <p:nvPr/>
        </p:nvSpPr>
        <p:spPr>
          <a:xfrm>
            <a:off x="9064613" y="1539066"/>
            <a:ext cx="22917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¿Cómo toma decisiones de compra?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¿Quién más influye en esas decisiones?</a:t>
            </a:r>
            <a:endParaRPr/>
          </a:p>
          <a:p>
            <a:pPr marL="0" marR="0" lvl="0" indent="0" algn="just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objeciones puede tener antes de comprar?</a:t>
            </a:r>
            <a:endParaRPr/>
          </a:p>
        </p:txBody>
      </p:sp>
      <p:sp>
        <p:nvSpPr>
          <p:cNvPr id="213" name="Google Shape;213;g33d43b56cf6_1_0">
            <a:extLst>
              <a:ext uri="{FF2B5EF4-FFF2-40B4-BE49-F238E27FC236}">
                <a16:creationId xmlns:a16="http://schemas.microsoft.com/office/drawing/2014/main" id="{01971574-50BC-BCA7-A876-DFCEE353E244}"/>
              </a:ext>
            </a:extLst>
          </p:cNvPr>
          <p:cNvSpPr txBox="1"/>
          <p:nvPr/>
        </p:nvSpPr>
        <p:spPr>
          <a:xfrm>
            <a:off x="3134319" y="4872903"/>
            <a:ext cx="32247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problemas o frustraciones tiene?</a:t>
            </a:r>
            <a:endParaRPr/>
          </a:p>
          <a:p>
            <a:pPr marL="0" marR="0" lvl="0" indent="0" algn="l" rtl="0">
              <a:lnSpc>
                <a:spcPct val="120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42" b="0" i="0" u="none" strike="noStrike" cap="none">
                <a:solidFill>
                  <a:srgbClr val="191919"/>
                </a:solidFill>
                <a:latin typeface="Arial"/>
                <a:ea typeface="Arial"/>
                <a:cs typeface="Arial"/>
                <a:sym typeface="Arial"/>
              </a:rPr>
              <a:t>¿Qué obstáculos enfrenta que tu producto o servicio puede resolver?</a:t>
            </a:r>
            <a:endParaRPr/>
          </a:p>
        </p:txBody>
      </p:sp>
      <p:pic>
        <p:nvPicPr>
          <p:cNvPr id="214" name="Google Shape;214;g33d43b56cf6_1_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4C1A16B-6974-7DF4-F7A5-DA71D95D8BD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3d43b56cf6_1_0" title="Etiqueta Tierra de Oportunidades_CaixaBank_Acción Social_RGB.png">
            <a:extLst>
              <a:ext uri="{FF2B5EF4-FFF2-40B4-BE49-F238E27FC236}">
                <a16:creationId xmlns:a16="http://schemas.microsoft.com/office/drawing/2014/main" id="{46D11D96-869F-C49D-2589-D722C9F318C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0D7EA9E-5BE6-E267-3344-537FD4032DF4}"/>
              </a:ext>
            </a:extLst>
          </p:cNvPr>
          <p:cNvSpPr/>
          <p:nvPr/>
        </p:nvSpPr>
        <p:spPr>
          <a:xfrm>
            <a:off x="10356130" y="6581307"/>
            <a:ext cx="654942" cy="21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Colabora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55D487-9BD5-8B71-2D1F-2162B9F5B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0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"/>
          <p:cNvSpPr/>
          <p:nvPr/>
        </p:nvSpPr>
        <p:spPr>
          <a:xfrm>
            <a:off x="581025" y="460210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Grupo de Discusión / Debate de Estrategia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10"/>
          <p:cNvCxnSpPr/>
          <p:nvPr/>
        </p:nvCxnSpPr>
        <p:spPr>
          <a:xfrm>
            <a:off x="581025" y="838838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10"/>
          <p:cNvSpPr/>
          <p:nvPr/>
        </p:nvSpPr>
        <p:spPr>
          <a:xfrm>
            <a:off x="673768" y="457799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2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809625" y="1040654"/>
            <a:ext cx="10248900" cy="477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191919"/>
                </a:solidFill>
              </a:rPr>
              <a:t>Fecha:</a:t>
            </a:r>
            <a:endParaRPr sz="1200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191919"/>
                </a:solidFill>
              </a:rPr>
              <a:t>Sitio :</a:t>
            </a:r>
            <a:endParaRPr sz="1200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191919"/>
                </a:solidFill>
              </a:rPr>
              <a:t>Participantes:</a:t>
            </a:r>
            <a:endParaRPr sz="1200" b="1" dirty="0">
              <a:solidFill>
                <a:srgbClr val="191919"/>
              </a:solidFill>
            </a:endParaRPr>
          </a:p>
          <a:p>
            <a:pPr marL="457200" marR="0" lvl="0" indent="-30480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457200" lvl="0" indent="-304800">
              <a:lnSpc>
                <a:spcPct val="120050"/>
              </a:lnSpc>
              <a:spcBef>
                <a:spcPts val="600"/>
              </a:spcBef>
              <a:buClr>
                <a:schemeClr val="dk1"/>
              </a:buClr>
              <a:buSzPts val="1200"/>
              <a:buAutoNum type="arabicPeriod"/>
            </a:pPr>
            <a:r>
              <a:rPr lang="es-ES" sz="1200" i="1" dirty="0">
                <a:solidFill>
                  <a:srgbClr val="888888"/>
                </a:solidFill>
              </a:rPr>
              <a:t>Nombre completo</a:t>
            </a:r>
            <a:r>
              <a:rPr lang="es-ES" sz="1200" i="1">
                <a:solidFill>
                  <a:srgbClr val="888888"/>
                </a:solidFill>
              </a:rPr>
              <a:t>, edad, descripción del participante.</a:t>
            </a:r>
            <a:endParaRPr sz="1200" i="1" dirty="0">
              <a:solidFill>
                <a:srgbClr val="888888"/>
              </a:solidFill>
            </a:endParaRPr>
          </a:p>
          <a:p>
            <a:pPr marL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chemeClr val="dk1"/>
                </a:solidFill>
              </a:rPr>
              <a:t>Objetivo:</a:t>
            </a:r>
            <a:endParaRPr sz="12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191919"/>
                </a:solidFill>
              </a:rPr>
              <a:t>Metodología:</a:t>
            </a:r>
            <a:endParaRPr sz="1200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i="1" dirty="0">
                <a:solidFill>
                  <a:srgbClr val="888888"/>
                </a:solidFill>
              </a:rPr>
              <a:t>(online, presencial, </a:t>
            </a:r>
            <a:r>
              <a:rPr lang="es-ES" sz="1200" i="1" dirty="0" err="1">
                <a:solidFill>
                  <a:srgbClr val="888888"/>
                </a:solidFill>
              </a:rPr>
              <a:t>etc</a:t>
            </a:r>
            <a:r>
              <a:rPr lang="es-ES" sz="1200" i="1" dirty="0">
                <a:solidFill>
                  <a:srgbClr val="888888"/>
                </a:solidFill>
              </a:rPr>
              <a:t>…)</a:t>
            </a:r>
            <a:endParaRPr sz="1200" i="1" dirty="0">
              <a:solidFill>
                <a:srgbClr val="888888"/>
              </a:solidFill>
            </a:endParaRPr>
          </a:p>
        </p:txBody>
      </p:sp>
      <p:pic>
        <p:nvPicPr>
          <p:cNvPr id="228" name="Google Shape;228;p10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3BA457-3757-2A6C-5E96-1C0A3A614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581025" y="469061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Cuestionario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Discusión / Debate de Estrategia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11"/>
          <p:cNvCxnSpPr/>
          <p:nvPr/>
        </p:nvCxnSpPr>
        <p:spPr>
          <a:xfrm>
            <a:off x="581025" y="847689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0" name="Google Shape;240;p11"/>
          <p:cNvSpPr/>
          <p:nvPr/>
        </p:nvSpPr>
        <p:spPr>
          <a:xfrm>
            <a:off x="673768" y="466650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3</a:t>
            </a:r>
            <a:endParaRPr/>
          </a:p>
        </p:txBody>
      </p:sp>
      <p:sp>
        <p:nvSpPr>
          <p:cNvPr id="241" name="Google Shape;241;p11"/>
          <p:cNvSpPr txBox="1"/>
          <p:nvPr/>
        </p:nvSpPr>
        <p:spPr>
          <a:xfrm>
            <a:off x="695325" y="1298495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1.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695325" y="2298054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2.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695325" y="3297613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3.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673775" y="4297172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4.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673775" y="5296730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5.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pic>
        <p:nvPicPr>
          <p:cNvPr id="246" name="Google Shape;246;p11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1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482BB23-DD27-BFB1-5728-891D0899F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g33d43b56cf6_1_132"/>
          <p:cNvCxnSpPr/>
          <p:nvPr/>
        </p:nvCxnSpPr>
        <p:spPr>
          <a:xfrm>
            <a:off x="581025" y="847706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g33d43b56cf6_1_132"/>
          <p:cNvSpPr/>
          <p:nvPr/>
        </p:nvSpPr>
        <p:spPr>
          <a:xfrm>
            <a:off x="673768" y="466667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3</a:t>
            </a:r>
            <a:endParaRPr/>
          </a:p>
        </p:txBody>
      </p:sp>
      <p:pic>
        <p:nvPicPr>
          <p:cNvPr id="263" name="Google Shape;263;g33d43b56cf6_1_132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d43b56cf6_1_132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3d43b56cf6_1_132"/>
          <p:cNvSpPr/>
          <p:nvPr/>
        </p:nvSpPr>
        <p:spPr>
          <a:xfrm>
            <a:off x="581025" y="469078"/>
            <a:ext cx="97806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Cuestionario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Discusión / Debate de Estrategia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1;p11">
            <a:extLst>
              <a:ext uri="{FF2B5EF4-FFF2-40B4-BE49-F238E27FC236}">
                <a16:creationId xmlns:a16="http://schemas.microsoft.com/office/drawing/2014/main" id="{AB4030E1-49C3-6722-748D-A6C881F89EF9}"/>
              </a:ext>
            </a:extLst>
          </p:cNvPr>
          <p:cNvSpPr txBox="1"/>
          <p:nvPr/>
        </p:nvSpPr>
        <p:spPr>
          <a:xfrm>
            <a:off x="695325" y="1298495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6.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6" name="Google Shape;242;p11">
            <a:extLst>
              <a:ext uri="{FF2B5EF4-FFF2-40B4-BE49-F238E27FC236}">
                <a16:creationId xmlns:a16="http://schemas.microsoft.com/office/drawing/2014/main" id="{BC8A5D71-F4FC-D82E-AE8B-1D24AE544C0D}"/>
              </a:ext>
            </a:extLst>
          </p:cNvPr>
          <p:cNvSpPr txBox="1"/>
          <p:nvPr/>
        </p:nvSpPr>
        <p:spPr>
          <a:xfrm>
            <a:off x="695325" y="2298054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7.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7" name="Google Shape;243;p11">
            <a:extLst>
              <a:ext uri="{FF2B5EF4-FFF2-40B4-BE49-F238E27FC236}">
                <a16:creationId xmlns:a16="http://schemas.microsoft.com/office/drawing/2014/main" id="{01E07F91-D232-6827-B2CD-DDF533A1B843}"/>
              </a:ext>
            </a:extLst>
          </p:cNvPr>
          <p:cNvSpPr txBox="1"/>
          <p:nvPr/>
        </p:nvSpPr>
        <p:spPr>
          <a:xfrm>
            <a:off x="695325" y="3297613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8.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8" name="Google Shape;244;p11">
            <a:extLst>
              <a:ext uri="{FF2B5EF4-FFF2-40B4-BE49-F238E27FC236}">
                <a16:creationId xmlns:a16="http://schemas.microsoft.com/office/drawing/2014/main" id="{80BB0421-986A-49A2-7CFA-983BC52BA0D9}"/>
              </a:ext>
            </a:extLst>
          </p:cNvPr>
          <p:cNvSpPr txBox="1"/>
          <p:nvPr/>
        </p:nvSpPr>
        <p:spPr>
          <a:xfrm>
            <a:off x="673775" y="4297172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9.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sp>
        <p:nvSpPr>
          <p:cNvPr id="9" name="Google Shape;245;p11">
            <a:extLst>
              <a:ext uri="{FF2B5EF4-FFF2-40B4-BE49-F238E27FC236}">
                <a16:creationId xmlns:a16="http://schemas.microsoft.com/office/drawing/2014/main" id="{FF446F84-C6B1-9257-7A99-7540A5A73243}"/>
              </a:ext>
            </a:extLst>
          </p:cNvPr>
          <p:cNvSpPr txBox="1"/>
          <p:nvPr/>
        </p:nvSpPr>
        <p:spPr>
          <a:xfrm>
            <a:off x="673775" y="5296730"/>
            <a:ext cx="10248900" cy="65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87" b="1" dirty="0">
                <a:solidFill>
                  <a:srgbClr val="191919"/>
                </a:solidFill>
              </a:rPr>
              <a:t>10. Pregunta:</a:t>
            </a: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  <a:p>
            <a:pPr marL="0" marR="0" lvl="0" indent="0" algn="l" rtl="0">
              <a:lnSpc>
                <a:spcPct val="1200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7" b="1" dirty="0">
              <a:solidFill>
                <a:srgbClr val="191919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66847F-3251-026F-AB28-E144AD5D6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"/>
          <p:cNvSpPr/>
          <p:nvPr/>
        </p:nvSpPr>
        <p:spPr>
          <a:xfrm>
            <a:off x="581025" y="460210"/>
            <a:ext cx="9780596" cy="3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de acción Corto </a:t>
            </a: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Plazo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17"/>
          <p:cNvCxnSpPr/>
          <p:nvPr/>
        </p:nvCxnSpPr>
        <p:spPr>
          <a:xfrm>
            <a:off x="581025" y="838838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p17"/>
          <p:cNvSpPr/>
          <p:nvPr/>
        </p:nvSpPr>
        <p:spPr>
          <a:xfrm>
            <a:off x="673768" y="457799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4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673768" y="984669"/>
            <a:ext cx="1119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7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7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3;g33d43b56cf6_1_157">
            <a:extLst>
              <a:ext uri="{FF2B5EF4-FFF2-40B4-BE49-F238E27FC236}">
                <a16:creationId xmlns:a16="http://schemas.microsoft.com/office/drawing/2014/main" id="{BB069ACB-69FE-BED3-A6B0-72039FFC7EB4}"/>
              </a:ext>
            </a:extLst>
          </p:cNvPr>
          <p:cNvSpPr txBox="1"/>
          <p:nvPr/>
        </p:nvSpPr>
        <p:spPr>
          <a:xfrm>
            <a:off x="761925" y="982259"/>
            <a:ext cx="10296600" cy="51858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8DBD6D-98D9-8023-0FFA-DC78E6436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d43b56cf6_1_157"/>
          <p:cNvSpPr/>
          <p:nvPr/>
        </p:nvSpPr>
        <p:spPr>
          <a:xfrm>
            <a:off x="581025" y="461895"/>
            <a:ext cx="97806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 de acción </a:t>
            </a: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Largo</a:t>
            </a:r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400" b="1">
                <a:latin typeface="Calibri"/>
                <a:ea typeface="Calibri"/>
                <a:cs typeface="Calibri"/>
                <a:sym typeface="Calibri"/>
              </a:rPr>
              <a:t>Plazo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g33d43b56cf6_1_157"/>
          <p:cNvCxnSpPr/>
          <p:nvPr/>
        </p:nvCxnSpPr>
        <p:spPr>
          <a:xfrm>
            <a:off x="581025" y="840523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g33d43b56cf6_1_157"/>
          <p:cNvSpPr/>
          <p:nvPr/>
        </p:nvSpPr>
        <p:spPr>
          <a:xfrm>
            <a:off x="673768" y="459484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5</a:t>
            </a:r>
            <a:endParaRPr/>
          </a:p>
        </p:txBody>
      </p:sp>
      <p:sp>
        <p:nvSpPr>
          <p:cNvPr id="292" name="Google Shape;292;g33d43b56cf6_1_157"/>
          <p:cNvSpPr txBox="1"/>
          <p:nvPr/>
        </p:nvSpPr>
        <p:spPr>
          <a:xfrm>
            <a:off x="673768" y="986354"/>
            <a:ext cx="11192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g33d43b56cf6_1_157"/>
          <p:cNvSpPr txBox="1"/>
          <p:nvPr/>
        </p:nvSpPr>
        <p:spPr>
          <a:xfrm>
            <a:off x="761925" y="982259"/>
            <a:ext cx="10296600" cy="51858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294" name="Google Shape;294;g33d43b56cf6_1_157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33d43b56cf6_1_157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B0F4B3-7360-C246-CAAE-8EFFCF625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9"/>
          <p:cNvSpPr/>
          <p:nvPr/>
        </p:nvSpPr>
        <p:spPr>
          <a:xfrm>
            <a:off x="581025" y="461902"/>
            <a:ext cx="115245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Fotografías de la celebración del </a:t>
            </a:r>
            <a:r>
              <a:rPr lang="es-E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 de Discusión / Debate de Estrategia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19"/>
          <p:cNvCxnSpPr/>
          <p:nvPr/>
        </p:nvCxnSpPr>
        <p:spPr>
          <a:xfrm>
            <a:off x="581025" y="840527"/>
            <a:ext cx="10477500" cy="0"/>
          </a:xfrm>
          <a:prstGeom prst="straightConnector1">
            <a:avLst/>
          </a:prstGeom>
          <a:noFill/>
          <a:ln w="9525" cap="flat" cmpd="sng">
            <a:solidFill>
              <a:srgbClr val="0996D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19"/>
          <p:cNvSpPr/>
          <p:nvPr/>
        </p:nvSpPr>
        <p:spPr>
          <a:xfrm>
            <a:off x="673768" y="459488"/>
            <a:ext cx="360000" cy="360000"/>
          </a:xfrm>
          <a:prstGeom prst="ellipse">
            <a:avLst/>
          </a:prstGeom>
          <a:solidFill>
            <a:srgbClr val="099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scadia Code"/>
                <a:ea typeface="Cascadia Code"/>
                <a:cs typeface="Cascadia Code"/>
                <a:sym typeface="Cascadia Code"/>
              </a:rPr>
              <a:t>6</a:t>
            </a:r>
            <a:endParaRPr/>
          </a:p>
        </p:txBody>
      </p:sp>
      <p:pic>
        <p:nvPicPr>
          <p:cNvPr id="307" name="Google Shape;307;p19" descr="Interfaz de usuario gráfica, Texto, Aplicación, Correo electrónic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4983" t="10889" r="68784" b="73055"/>
          <a:stretch/>
        </p:blipFill>
        <p:spPr>
          <a:xfrm>
            <a:off x="7" y="6529900"/>
            <a:ext cx="1287742" cy="3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 title="Etiqueta Tierra de Oportunidades_CaixaBank_Acción Social_RGB.png"/>
          <p:cNvPicPr preferRelativeResize="0"/>
          <p:nvPr/>
        </p:nvPicPr>
        <p:blipFill rotWithShape="1">
          <a:blip r:embed="rId4">
            <a:alphaModFix/>
          </a:blip>
          <a:srcRect l="21148" t="38283" r="21240" b="39145"/>
          <a:stretch/>
        </p:blipFill>
        <p:spPr>
          <a:xfrm>
            <a:off x="5152049" y="6575266"/>
            <a:ext cx="1887900" cy="231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4AEBB1-19C5-E54A-C93C-D1ED1AF01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5601" y="6479100"/>
            <a:ext cx="1889924" cy="3231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471</Words>
  <Application>Microsoft Office PowerPoint</Application>
  <PresentationFormat>Panorámica</PresentationFormat>
  <Paragraphs>102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Cascadia Code</vt:lpstr>
      <vt:lpstr>Calibri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María Regueiro</dc:creator>
  <cp:lastModifiedBy>IMQEA Carlos Ramos</cp:lastModifiedBy>
  <cp:revision>5</cp:revision>
  <dcterms:created xsi:type="dcterms:W3CDTF">2024-01-04T10:41:18Z</dcterms:created>
  <dcterms:modified xsi:type="dcterms:W3CDTF">2025-10-14T10:58:53Z</dcterms:modified>
</cp:coreProperties>
</file>